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9" r:id="rId4"/>
    <p:sldId id="261" r:id="rId5"/>
    <p:sldId id="260" r:id="rId6"/>
    <p:sldId id="262" r:id="rId7"/>
    <p:sldId id="258" r:id="rId8"/>
    <p:sldId id="263" r:id="rId9"/>
    <p:sldId id="264" r:id="rId10"/>
    <p:sldId id="266" r:id="rId11"/>
    <p:sldId id="265" r:id="rId12"/>
    <p:sldId id="267" r:id="rId13"/>
    <p:sldId id="268" r:id="rId14"/>
    <p:sldId id="275" r:id="rId15"/>
    <p:sldId id="299" r:id="rId16"/>
    <p:sldId id="270" r:id="rId17"/>
    <p:sldId id="269" r:id="rId18"/>
    <p:sldId id="273" r:id="rId19"/>
    <p:sldId id="274" r:id="rId20"/>
    <p:sldId id="276" r:id="rId21"/>
    <p:sldId id="277" r:id="rId22"/>
    <p:sldId id="278" r:id="rId23"/>
    <p:sldId id="279" r:id="rId24"/>
    <p:sldId id="271" r:id="rId25"/>
    <p:sldId id="280" r:id="rId26"/>
    <p:sldId id="281" r:id="rId27"/>
    <p:sldId id="282" r:id="rId28"/>
    <p:sldId id="283" r:id="rId29"/>
    <p:sldId id="285" r:id="rId30"/>
    <p:sldId id="293" r:id="rId31"/>
    <p:sldId id="272" r:id="rId32"/>
    <p:sldId id="294" r:id="rId33"/>
    <p:sldId id="295" r:id="rId34"/>
    <p:sldId id="296" r:id="rId35"/>
    <p:sldId id="284" r:id="rId36"/>
    <p:sldId id="300" r:id="rId37"/>
    <p:sldId id="286" r:id="rId38"/>
    <p:sldId id="289" r:id="rId39"/>
    <p:sldId id="287" r:id="rId40"/>
    <p:sldId id="288" r:id="rId41"/>
    <p:sldId id="297" r:id="rId42"/>
    <p:sldId id="290" r:id="rId43"/>
    <p:sldId id="298" r:id="rId44"/>
    <p:sldId id="291" r:id="rId45"/>
    <p:sldId id="292"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Introduction to IoT</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IoT Concepts</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700" dirty="0"/>
            <a:t>Examples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IN" sz="700" dirty="0"/>
            <a:t>Branches of IoT</a:t>
          </a:r>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B808F2AD-8C54-444A-B7E0-83C066B855EA}">
      <dgm:prSet phldrT="[Text]" custT="1"/>
      <dgm:spPr/>
      <dgm:t>
        <a:bodyPr/>
        <a:lstStyle/>
        <a:p>
          <a:r>
            <a:rPr lang="en-IN" sz="700" dirty="0"/>
            <a:t>Levels of IoT</a:t>
          </a:r>
        </a:p>
      </dgm:t>
    </dgm:pt>
    <dgm:pt modelId="{754FC004-CA1B-4639-89FB-218446FCFEB3}" type="parTrans" cxnId="{76B39F0C-07D5-4DA2-8500-7B4F80C49898}">
      <dgm:prSet/>
      <dgm:spPr/>
      <dgm:t>
        <a:bodyPr/>
        <a:lstStyle/>
        <a:p>
          <a:endParaRPr lang="en-IN"/>
        </a:p>
      </dgm:t>
    </dgm:pt>
    <dgm:pt modelId="{41C01C03-3D57-4964-99C7-0E927774CF20}" type="sibTrans" cxnId="{76B39F0C-07D5-4DA2-8500-7B4F80C49898}">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4"/>
      <dgm:spPr/>
    </dgm:pt>
    <dgm:pt modelId="{BAAFB74E-7A85-4243-991E-B967B95DD1A0}" type="pres">
      <dgm:prSet presAssocID="{E6F91B9A-2FDF-4056-A1E9-DEDC1D457CA1}" presName="childText" presStyleLbl="bgAcc1" presStyleIdx="0" presStyleCnt="4"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4"/>
      <dgm:spPr/>
    </dgm:pt>
    <dgm:pt modelId="{7424A2E0-2973-4DAA-9CE9-C408E359E94D}" type="pres">
      <dgm:prSet presAssocID="{7017FD70-B198-4500-BA2A-54BE7D982381}" presName="childText" presStyleLbl="bgAcc1" presStyleIdx="1" presStyleCnt="4" custScaleX="107381">
        <dgm:presLayoutVars>
          <dgm:bulletEnabled val="1"/>
        </dgm:presLayoutVars>
      </dgm:prSet>
      <dgm:spPr/>
    </dgm:pt>
    <dgm:pt modelId="{92AA3603-74AC-46FD-B611-0E3EA49EA413}" type="pres">
      <dgm:prSet presAssocID="{189949A9-17FA-418A-9BCE-3CD213CF1AC3}" presName="Name13" presStyleLbl="parChTrans1D2" presStyleIdx="2" presStyleCnt="4"/>
      <dgm:spPr/>
    </dgm:pt>
    <dgm:pt modelId="{32A3AC9A-9276-454F-8E94-4DD82A005561}" type="pres">
      <dgm:prSet presAssocID="{98241122-BA4F-48AF-9C37-B2B33FCFD9D6}" presName="childText" presStyleLbl="bgAcc1" presStyleIdx="2" presStyleCnt="4" custScaleX="133601" custLinFactNeighborY="3988">
        <dgm:presLayoutVars>
          <dgm:bulletEnabled val="1"/>
        </dgm:presLayoutVars>
      </dgm:prSet>
      <dgm:spPr/>
    </dgm:pt>
    <dgm:pt modelId="{44D0DCB4-40DA-4667-BC12-EDBF5E93A6C2}" type="pres">
      <dgm:prSet presAssocID="{754FC004-CA1B-4639-89FB-218446FCFEB3}" presName="Name13" presStyleLbl="parChTrans1D2" presStyleIdx="3" presStyleCnt="4"/>
      <dgm:spPr/>
    </dgm:pt>
    <dgm:pt modelId="{0D3AAB5B-1216-46AB-BEA2-8BBEAC848FB7}" type="pres">
      <dgm:prSet presAssocID="{B808F2AD-8C54-444A-B7E0-83C066B855EA}" presName="childText" presStyleLbl="bgAcc1" presStyleIdx="3" presStyleCnt="4" custScaleX="128616">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76B39F0C-07D5-4DA2-8500-7B4F80C49898}" srcId="{32E0A57E-824F-4D99-B8AE-4E0A8DB3BEDC}" destId="{B808F2AD-8C54-444A-B7E0-83C066B855EA}" srcOrd="3" destOrd="0" parTransId="{754FC004-CA1B-4639-89FB-218446FCFEB3}" sibTransId="{41C01C03-3D57-4964-99C7-0E927774CF20}"/>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7EF6F7CF-774D-4BE5-A81E-5FE0D7AEC21D}" type="presOf" srcId="{754FC004-CA1B-4639-89FB-218446FCFEB3}" destId="{44D0DCB4-40DA-4667-BC12-EDBF5E93A6C2}" srcOrd="0" destOrd="0" presId="urn:microsoft.com/office/officeart/2005/8/layout/hierarchy3"/>
    <dgm:cxn modelId="{026B1DD0-5784-455E-827B-8772CD628A05}" type="presOf" srcId="{B808F2AD-8C54-444A-B7E0-83C066B855EA}" destId="{0D3AAB5B-1216-46AB-BEA2-8BBEAC848FB7}" srcOrd="0" destOrd="0" presId="urn:microsoft.com/office/officeart/2005/8/layout/hierarchy3"/>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 modelId="{423615A5-B5B5-4F7C-A1FF-CD9119FC8211}" type="presParOf" srcId="{78D39D2F-832B-45A0-B7AF-E153EF49B096}" destId="{44D0DCB4-40DA-4667-BC12-EDBF5E93A6C2}" srcOrd="6" destOrd="0" presId="urn:microsoft.com/office/officeart/2005/8/layout/hierarchy3"/>
    <dgm:cxn modelId="{F8EA5A79-052C-4A45-8AFD-F28A37FF73A4}" type="presParOf" srcId="{78D39D2F-832B-45A0-B7AF-E153EF49B096}" destId="{0D3AAB5B-1216-46AB-BEA2-8BBEAC848FB7}"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Communication Protocols</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Types of IoT Protocols</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700" dirty="0"/>
            <a:t>IoT Communication Protocols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IN" sz="700" dirty="0"/>
            <a:t>Serial Communication</a:t>
          </a:r>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37082" custScaleY="101619" custLinFactNeighborX="-1097" custLinFactNeighborY="-6172"/>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3"/>
      <dgm:spPr/>
    </dgm:pt>
    <dgm:pt modelId="{7424A2E0-2973-4DAA-9CE9-C408E359E94D}" type="pres">
      <dgm:prSet presAssocID="{7017FD70-B198-4500-BA2A-54BE7D982381}" presName="childText" presStyleLbl="bgAcc1" presStyleIdx="1" presStyleCnt="3" custScaleX="131474">
        <dgm:presLayoutVars>
          <dgm:bulletEnabled val="1"/>
        </dgm:presLayoutVars>
      </dgm:prSet>
      <dgm:spPr/>
    </dgm:pt>
    <dgm:pt modelId="{92AA3603-74AC-46FD-B611-0E3EA49EA413}" type="pres">
      <dgm:prSet presAssocID="{189949A9-17FA-418A-9BCE-3CD213CF1AC3}" presName="Name13" presStyleLbl="parChTrans1D2" presStyleIdx="2" presStyleCnt="3"/>
      <dgm:spPr/>
    </dgm:pt>
    <dgm:pt modelId="{32A3AC9A-9276-454F-8E94-4DD82A005561}" type="pres">
      <dgm:prSet presAssocID="{98241122-BA4F-48AF-9C37-B2B33FCFD9D6}" presName="childText" presStyleLbl="bgAcc1" presStyleIdx="2" presStyleCnt="3" custScaleX="133601" custLinFactNeighborY="3988">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err="1"/>
            <a:t>WebServer</a:t>
          </a:r>
          <a:r>
            <a:rPr lang="en-IN" sz="800" dirty="0"/>
            <a:t> on ESP32</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Create an ESP32 </a:t>
          </a:r>
          <a:r>
            <a:rPr lang="en-IN" sz="700" dirty="0" err="1"/>
            <a:t>WebServer</a:t>
          </a:r>
          <a:endParaRPr lang="en-IN" sz="7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700" dirty="0"/>
            <a:t>Host images from ESP32 Memory (using SPIFFS)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F383625C-B214-4D1E-97BB-5784C80AB6AE}">
      <dgm:prSet phldrT="[Text]" custT="1"/>
      <dgm:spPr/>
      <dgm:t>
        <a:bodyPr/>
        <a:lstStyle/>
        <a:p>
          <a:r>
            <a:rPr lang="en-IN" sz="700" dirty="0"/>
            <a:t>Use ESP32 </a:t>
          </a:r>
          <a:r>
            <a:rPr lang="en-IN" sz="700" dirty="0" err="1"/>
            <a:t>WebServer</a:t>
          </a:r>
          <a:r>
            <a:rPr lang="en-IN" sz="700" dirty="0"/>
            <a:t> as Access Point</a:t>
          </a:r>
        </a:p>
      </dgm:t>
    </dgm:pt>
    <dgm:pt modelId="{1F8BB766-468B-4181-8E50-BF74A19DBD39}" type="parTrans" cxnId="{196E7152-AD96-4DC6-AF9A-2BC02F00E81E}">
      <dgm:prSet/>
      <dgm:spPr/>
      <dgm:t>
        <a:bodyPr/>
        <a:lstStyle/>
        <a:p>
          <a:endParaRPr lang="en-IN"/>
        </a:p>
      </dgm:t>
    </dgm:pt>
    <dgm:pt modelId="{A5509DF8-50E6-498E-8280-FFAF1DD30CCF}" type="sibTrans" cxnId="{196E7152-AD96-4DC6-AF9A-2BC02F00E81E}">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ScaleY="90724" custLinFactNeighborX="-95" custLinFactNeighborY="-15011"/>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168993" custScaleY="87550" custLinFactNeighborX="-3669" custLinFactNeighborY="-11159">
        <dgm:presLayoutVars>
          <dgm:bulletEnabled val="1"/>
        </dgm:presLayoutVars>
      </dgm:prSet>
      <dgm:spPr/>
    </dgm:pt>
    <dgm:pt modelId="{89FC9B57-56D4-404B-A894-33116D73BCEA}" type="pres">
      <dgm:prSet presAssocID="{1F8BB766-468B-4181-8E50-BF74A19DBD39}" presName="Name13" presStyleLbl="parChTrans1D2" presStyleIdx="1" presStyleCnt="3"/>
      <dgm:spPr/>
    </dgm:pt>
    <dgm:pt modelId="{0C49C205-3221-44F0-A4C6-703F430C582E}" type="pres">
      <dgm:prSet presAssocID="{F383625C-B214-4D1E-97BB-5784C80AB6AE}" presName="childText" presStyleLbl="bgAcc1" presStyleIdx="1" presStyleCnt="3" custScaleX="168993" custScaleY="87550" custLinFactNeighborX="-3669" custLinFactNeighborY="-11159">
        <dgm:presLayoutVars>
          <dgm:bulletEnabled val="1"/>
        </dgm:presLayoutVars>
      </dgm:prSet>
      <dgm:spPr/>
    </dgm:pt>
    <dgm:pt modelId="{DA216EB8-6C26-491D-9B3F-FCA08E961D9C}" type="pres">
      <dgm:prSet presAssocID="{FDD4FEB4-18CE-4095-9A80-75FB3C7890EE}" presName="Name13" presStyleLbl="parChTrans1D2" presStyleIdx="2" presStyleCnt="3"/>
      <dgm:spPr/>
    </dgm:pt>
    <dgm:pt modelId="{7424A2E0-2973-4DAA-9CE9-C408E359E94D}" type="pres">
      <dgm:prSet presAssocID="{7017FD70-B198-4500-BA2A-54BE7D982381}" presName="childText" presStyleLbl="bgAcc1" presStyleIdx="2" presStyleCnt="3" custScaleX="171486" custScaleY="101133" custLinFactNeighborX="-5693" custLinFactNeighborY="-8834">
        <dgm:presLayoutVars>
          <dgm:bulletEnabled val="1"/>
        </dgm:presLayoutVars>
      </dgm:prSet>
      <dgm:spPr/>
    </dgm:pt>
  </dgm:ptLst>
  <dgm:cxnLst>
    <dgm:cxn modelId="{F1AA6302-F6FC-45CC-8553-E7CF0B1300D1}" type="presOf" srcId="{1F8BB766-468B-4181-8E50-BF74A19DBD39}" destId="{89FC9B57-56D4-404B-A894-33116D73BCEA}" srcOrd="0" destOrd="0" presId="urn:microsoft.com/office/officeart/2005/8/layout/hierarchy3"/>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196E7152-AD96-4DC6-AF9A-2BC02F00E81E}" srcId="{32E0A57E-824F-4D99-B8AE-4E0A8DB3BEDC}" destId="{F383625C-B214-4D1E-97BB-5784C80AB6AE}" srcOrd="1" destOrd="0" parTransId="{1F8BB766-468B-4181-8E50-BF74A19DBD39}" sibTransId="{A5509DF8-50E6-498E-8280-FFAF1DD30CCF}"/>
    <dgm:cxn modelId="{EC4E6D7E-51F1-423F-B2FC-4F8428E160B9}" type="presOf" srcId="{F383625C-B214-4D1E-97BB-5784C80AB6AE}" destId="{0C49C205-3221-44F0-A4C6-703F430C582E}"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2"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5E774D6D-732C-42C9-AC38-BABC23178191}" type="presParOf" srcId="{78D39D2F-832B-45A0-B7AF-E153EF49B096}" destId="{89FC9B57-56D4-404B-A894-33116D73BCEA}" srcOrd="2" destOrd="0" presId="urn:microsoft.com/office/officeart/2005/8/layout/hierarchy3"/>
    <dgm:cxn modelId="{FB172C44-642B-4E0C-B620-061D7AED5C13}" type="presParOf" srcId="{78D39D2F-832B-45A0-B7AF-E153EF49B096}" destId="{0C49C205-3221-44F0-A4C6-703F430C582E}" srcOrd="3" destOrd="0" presId="urn:microsoft.com/office/officeart/2005/8/layout/hierarchy3"/>
    <dgm:cxn modelId="{854C3B96-2133-4C62-AE4D-B19DB0655FC2}" type="presParOf" srcId="{78D39D2F-832B-45A0-B7AF-E153EF49B096}" destId="{DA216EB8-6C26-491D-9B3F-FCA08E961D9C}" srcOrd="4" destOrd="0" presId="urn:microsoft.com/office/officeart/2005/8/layout/hierarchy3"/>
    <dgm:cxn modelId="{3C60D786-1017-48C9-BEFC-CC8391D8E56A}" type="presParOf" srcId="{78D39D2F-832B-45A0-B7AF-E153EF49B096}" destId="{7424A2E0-2973-4DAA-9CE9-C408E359E94D}"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IoT Platforms</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Use Blynk-cloud with to control ESP32</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800" dirty="0"/>
            <a:t>Use </a:t>
          </a:r>
          <a:r>
            <a:rPr lang="en-US" sz="800" dirty="0" err="1"/>
            <a:t>thingspeak</a:t>
          </a:r>
          <a:r>
            <a:rPr lang="en-US" sz="800" dirty="0"/>
            <a:t> API to get data of ESP32</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US" sz="800" dirty="0"/>
            <a:t>Introduction to Arduino IoT Cloud</a:t>
          </a:r>
          <a:endParaRPr lang="en-IN" sz="800" dirty="0"/>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96870" custScaleY="61665" custLinFactNeighborX="-11" custLinFactNeighborY="-17205"/>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130645" custScaleY="63346" custLinFactNeighborX="572" custLinFactNeighborY="-21576">
        <dgm:presLayoutVars>
          <dgm:bulletEnabled val="1"/>
        </dgm:presLayoutVars>
      </dgm:prSet>
      <dgm:spPr/>
    </dgm:pt>
    <dgm:pt modelId="{DA216EB8-6C26-491D-9B3F-FCA08E961D9C}" type="pres">
      <dgm:prSet presAssocID="{FDD4FEB4-18CE-4095-9A80-75FB3C7890EE}" presName="Name13" presStyleLbl="parChTrans1D2" presStyleIdx="1" presStyleCnt="3"/>
      <dgm:spPr/>
    </dgm:pt>
    <dgm:pt modelId="{7424A2E0-2973-4DAA-9CE9-C408E359E94D}" type="pres">
      <dgm:prSet presAssocID="{7017FD70-B198-4500-BA2A-54BE7D982381}" presName="childText" presStyleLbl="bgAcc1" presStyleIdx="1" presStyleCnt="3" custScaleX="131474" custScaleY="68476" custLinFactNeighborY="-28967">
        <dgm:presLayoutVars>
          <dgm:bulletEnabled val="1"/>
        </dgm:presLayoutVars>
      </dgm:prSet>
      <dgm:spPr/>
    </dgm:pt>
    <dgm:pt modelId="{92AA3603-74AC-46FD-B611-0E3EA49EA413}" type="pres">
      <dgm:prSet presAssocID="{189949A9-17FA-418A-9BCE-3CD213CF1AC3}" presName="Name13" presStyleLbl="parChTrans1D2" presStyleIdx="2" presStyleCnt="3"/>
      <dgm:spPr/>
    </dgm:pt>
    <dgm:pt modelId="{32A3AC9A-9276-454F-8E94-4DD82A005561}" type="pres">
      <dgm:prSet presAssocID="{98241122-BA4F-48AF-9C37-B2B33FCFD9D6}" presName="childText" presStyleLbl="bgAcc1" presStyleIdx="2" presStyleCnt="3" custScaleX="119561" custScaleY="56852" custLinFactNeighborY="-24979">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Store and Visualize Data</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Store data in Google Sheet</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700" dirty="0"/>
            <a:t>Create a google chart with the data</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2"/>
      <dgm:spPr/>
    </dgm:pt>
    <dgm:pt modelId="{BAAFB74E-7A85-4243-991E-B967B95DD1A0}" type="pres">
      <dgm:prSet presAssocID="{E6F91B9A-2FDF-4056-A1E9-DEDC1D457CA1}" presName="childText" presStyleLbl="bgAcc1" presStyleIdx="0" presStyleCnt="2"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2"/>
      <dgm:spPr/>
    </dgm:pt>
    <dgm:pt modelId="{7424A2E0-2973-4DAA-9CE9-C408E359E94D}" type="pres">
      <dgm:prSet presAssocID="{7017FD70-B198-4500-BA2A-54BE7D982381}" presName="childText" presStyleLbl="bgAcc1" presStyleIdx="1" presStyleCnt="2" custScaleX="137370">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US" sz="900" dirty="0"/>
            <a:t>Create your Own IoT Service</a:t>
          </a:r>
          <a:endParaRPr lang="en-IN" sz="900" dirty="0"/>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Using Firebase to store data in JSON</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800" dirty="0"/>
            <a:t>Using self-developed REST API server - Data, chart</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37082" custScaleY="92444"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2"/>
      <dgm:spPr/>
    </dgm:pt>
    <dgm:pt modelId="{BAAFB74E-7A85-4243-991E-B967B95DD1A0}" type="pres">
      <dgm:prSet presAssocID="{E6F91B9A-2FDF-4056-A1E9-DEDC1D457CA1}" presName="childText" presStyleLbl="bgAcc1" presStyleIdx="0" presStyleCnt="2"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2"/>
      <dgm:spPr/>
    </dgm:pt>
    <dgm:pt modelId="{7424A2E0-2973-4DAA-9CE9-C408E359E94D}" type="pres">
      <dgm:prSet presAssocID="{7017FD70-B198-4500-BA2A-54BE7D982381}" presName="childText" presStyleLbl="bgAcc1" presStyleIdx="1" presStyleCnt="2" custScaleX="131474">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REST API</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800" dirty="0"/>
            <a:t>What is REST API?</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800" dirty="0"/>
            <a:t>HTTP Methods</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US" sz="800" dirty="0"/>
            <a:t>APIs with Python</a:t>
          </a:r>
          <a:endParaRPr lang="en-IN" sz="800" dirty="0"/>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77929" custScaleY="44786" custLinFactNeighborX="-11" custLinFactNeighborY="-17205"/>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95087" custScaleY="44048" custLinFactNeighborX="572" custLinFactNeighborY="-4958">
        <dgm:presLayoutVars>
          <dgm:bulletEnabled val="1"/>
        </dgm:presLayoutVars>
      </dgm:prSet>
      <dgm:spPr/>
    </dgm:pt>
    <dgm:pt modelId="{DA216EB8-6C26-491D-9B3F-FCA08E961D9C}" type="pres">
      <dgm:prSet presAssocID="{FDD4FEB4-18CE-4095-9A80-75FB3C7890EE}" presName="Name13" presStyleLbl="parChTrans1D2" presStyleIdx="1" presStyleCnt="3"/>
      <dgm:spPr/>
    </dgm:pt>
    <dgm:pt modelId="{7424A2E0-2973-4DAA-9CE9-C408E359E94D}" type="pres">
      <dgm:prSet presAssocID="{7017FD70-B198-4500-BA2A-54BE7D982381}" presName="childText" presStyleLbl="bgAcc1" presStyleIdx="1" presStyleCnt="3" custScaleX="100493" custScaleY="42775" custLinFactNeighborY="-15910">
        <dgm:presLayoutVars>
          <dgm:bulletEnabled val="1"/>
        </dgm:presLayoutVars>
      </dgm:prSet>
      <dgm:spPr/>
    </dgm:pt>
    <dgm:pt modelId="{92AA3603-74AC-46FD-B611-0E3EA49EA413}" type="pres">
      <dgm:prSet presAssocID="{189949A9-17FA-418A-9BCE-3CD213CF1AC3}" presName="Name13" presStyleLbl="parChTrans1D2" presStyleIdx="2" presStyleCnt="3"/>
      <dgm:spPr/>
    </dgm:pt>
    <dgm:pt modelId="{32A3AC9A-9276-454F-8E94-4DD82A005561}" type="pres">
      <dgm:prSet presAssocID="{98241122-BA4F-48AF-9C37-B2B33FCFD9D6}" presName="childText" presStyleLbl="bgAcc1" presStyleIdx="2" presStyleCnt="3" custScaleX="109791" custScaleY="37860" custLinFactNeighborX="-173" custLinFactNeighborY="-21418">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94" y="103018"/>
          <a:ext cx="1023069" cy="3647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Introduction to IoT</a:t>
          </a:r>
        </a:p>
      </dsp:txBody>
      <dsp:txXfrm>
        <a:off x="10777" y="113701"/>
        <a:ext cx="1001703" cy="343369"/>
      </dsp:txXfrm>
    </dsp:sp>
    <dsp:sp modelId="{EE264100-F261-4458-8AC4-44E04285C550}">
      <dsp:nvSpPr>
        <dsp:cNvPr id="0" name=""/>
        <dsp:cNvSpPr/>
      </dsp:nvSpPr>
      <dsp:spPr>
        <a:xfrm>
          <a:off x="102401" y="467753"/>
          <a:ext cx="102306" cy="297799"/>
        </a:xfrm>
        <a:custGeom>
          <a:avLst/>
          <a:gdLst/>
          <a:ahLst/>
          <a:cxnLst/>
          <a:rect l="0" t="0" r="0" b="0"/>
          <a:pathLst>
            <a:path>
              <a:moveTo>
                <a:pt x="0" y="0"/>
              </a:moveTo>
              <a:lnTo>
                <a:pt x="0" y="297799"/>
              </a:lnTo>
              <a:lnTo>
                <a:pt x="102306" y="2977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04708" y="583185"/>
          <a:ext cx="762414"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IoT Concepts</a:t>
          </a:r>
        </a:p>
      </dsp:txBody>
      <dsp:txXfrm>
        <a:off x="215391" y="593868"/>
        <a:ext cx="741048" cy="343369"/>
      </dsp:txXfrm>
    </dsp:sp>
    <dsp:sp modelId="{DA216EB8-6C26-491D-9B3F-FCA08E961D9C}">
      <dsp:nvSpPr>
        <dsp:cNvPr id="0" name=""/>
        <dsp:cNvSpPr/>
      </dsp:nvSpPr>
      <dsp:spPr>
        <a:xfrm>
          <a:off x="102401" y="467753"/>
          <a:ext cx="102306" cy="766186"/>
        </a:xfrm>
        <a:custGeom>
          <a:avLst/>
          <a:gdLst/>
          <a:ahLst/>
          <a:cxnLst/>
          <a:rect l="0" t="0" r="0" b="0"/>
          <a:pathLst>
            <a:path>
              <a:moveTo>
                <a:pt x="0" y="0"/>
              </a:moveTo>
              <a:lnTo>
                <a:pt x="0" y="766186"/>
              </a:lnTo>
              <a:lnTo>
                <a:pt x="102306" y="7661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04708" y="1051572"/>
          <a:ext cx="626651"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Examples</a:t>
          </a:r>
          <a:endParaRPr lang="en-IN" sz="1000" kern="1200" dirty="0"/>
        </a:p>
      </dsp:txBody>
      <dsp:txXfrm>
        <a:off x="215391" y="1062255"/>
        <a:ext cx="605285" cy="343369"/>
      </dsp:txXfrm>
    </dsp:sp>
    <dsp:sp modelId="{92AA3603-74AC-46FD-B611-0E3EA49EA413}">
      <dsp:nvSpPr>
        <dsp:cNvPr id="0" name=""/>
        <dsp:cNvSpPr/>
      </dsp:nvSpPr>
      <dsp:spPr>
        <a:xfrm>
          <a:off x="102401" y="467753"/>
          <a:ext cx="102306" cy="1236651"/>
        </a:xfrm>
        <a:custGeom>
          <a:avLst/>
          <a:gdLst/>
          <a:ahLst/>
          <a:cxnLst/>
          <a:rect l="0" t="0" r="0" b="0"/>
          <a:pathLst>
            <a:path>
              <a:moveTo>
                <a:pt x="0" y="0"/>
              </a:moveTo>
              <a:lnTo>
                <a:pt x="0" y="1236651"/>
              </a:lnTo>
              <a:lnTo>
                <a:pt x="102306" y="12366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04708" y="1522037"/>
          <a:ext cx="779665"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Branches of IoT</a:t>
          </a:r>
        </a:p>
      </dsp:txBody>
      <dsp:txXfrm>
        <a:off x="215391" y="1532720"/>
        <a:ext cx="758299" cy="343369"/>
      </dsp:txXfrm>
    </dsp:sp>
    <dsp:sp modelId="{44D0DCB4-40DA-4667-BC12-EDBF5E93A6C2}">
      <dsp:nvSpPr>
        <dsp:cNvPr id="0" name=""/>
        <dsp:cNvSpPr/>
      </dsp:nvSpPr>
      <dsp:spPr>
        <a:xfrm>
          <a:off x="102401" y="467753"/>
          <a:ext cx="102306" cy="1678025"/>
        </a:xfrm>
        <a:custGeom>
          <a:avLst/>
          <a:gdLst/>
          <a:ahLst/>
          <a:cxnLst/>
          <a:rect l="0" t="0" r="0" b="0"/>
          <a:pathLst>
            <a:path>
              <a:moveTo>
                <a:pt x="0" y="0"/>
              </a:moveTo>
              <a:lnTo>
                <a:pt x="0" y="1678025"/>
              </a:lnTo>
              <a:lnTo>
                <a:pt x="102306" y="16780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AAB5B-1216-46AB-BEA2-8BBEAC848FB7}">
      <dsp:nvSpPr>
        <dsp:cNvPr id="0" name=""/>
        <dsp:cNvSpPr/>
      </dsp:nvSpPr>
      <dsp:spPr>
        <a:xfrm>
          <a:off x="204708" y="1963411"/>
          <a:ext cx="750573"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Levels of IoT</a:t>
          </a:r>
        </a:p>
      </dsp:txBody>
      <dsp:txXfrm>
        <a:off x="215391" y="1974094"/>
        <a:ext cx="729207" cy="343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85149"/>
          <a:ext cx="1021891" cy="3787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Communication Protocols</a:t>
          </a:r>
        </a:p>
      </dsp:txBody>
      <dsp:txXfrm>
        <a:off x="11094" y="96243"/>
        <a:ext cx="999703" cy="356576"/>
      </dsp:txXfrm>
    </dsp:sp>
    <dsp:sp modelId="{EE264100-F261-4458-8AC4-44E04285C550}">
      <dsp:nvSpPr>
        <dsp:cNvPr id="0" name=""/>
        <dsp:cNvSpPr/>
      </dsp:nvSpPr>
      <dsp:spPr>
        <a:xfrm>
          <a:off x="102189" y="463914"/>
          <a:ext cx="102872" cy="289812"/>
        </a:xfrm>
        <a:custGeom>
          <a:avLst/>
          <a:gdLst/>
          <a:ahLst/>
          <a:cxnLst/>
          <a:rect l="0" t="0" r="0" b="0"/>
          <a:pathLst>
            <a:path>
              <a:moveTo>
                <a:pt x="0" y="0"/>
              </a:moveTo>
              <a:lnTo>
                <a:pt x="0" y="289812"/>
              </a:lnTo>
              <a:lnTo>
                <a:pt x="102872" y="2898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05061" y="567361"/>
          <a:ext cx="779125"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Types of IoT Protocols</a:t>
          </a:r>
        </a:p>
      </dsp:txBody>
      <dsp:txXfrm>
        <a:off x="215978" y="578278"/>
        <a:ext cx="757291" cy="350896"/>
      </dsp:txXfrm>
    </dsp:sp>
    <dsp:sp modelId="{DA216EB8-6C26-491D-9B3F-FCA08E961D9C}">
      <dsp:nvSpPr>
        <dsp:cNvPr id="0" name=""/>
        <dsp:cNvSpPr/>
      </dsp:nvSpPr>
      <dsp:spPr>
        <a:xfrm>
          <a:off x="102189" y="463914"/>
          <a:ext cx="102872" cy="768465"/>
        </a:xfrm>
        <a:custGeom>
          <a:avLst/>
          <a:gdLst/>
          <a:ahLst/>
          <a:cxnLst/>
          <a:rect l="0" t="0" r="0" b="0"/>
          <a:pathLst>
            <a:path>
              <a:moveTo>
                <a:pt x="0" y="0"/>
              </a:moveTo>
              <a:lnTo>
                <a:pt x="0" y="768465"/>
              </a:lnTo>
              <a:lnTo>
                <a:pt x="102872" y="7684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05061" y="1046014"/>
          <a:ext cx="784069"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IoT Communication Protocols</a:t>
          </a:r>
          <a:endParaRPr lang="en-IN" sz="1000" kern="1200" dirty="0"/>
        </a:p>
      </dsp:txBody>
      <dsp:txXfrm>
        <a:off x="215978" y="1056931"/>
        <a:ext cx="762235" cy="350896"/>
      </dsp:txXfrm>
    </dsp:sp>
    <dsp:sp modelId="{92AA3603-74AC-46FD-B611-0E3EA49EA413}">
      <dsp:nvSpPr>
        <dsp:cNvPr id="0" name=""/>
        <dsp:cNvSpPr/>
      </dsp:nvSpPr>
      <dsp:spPr>
        <a:xfrm>
          <a:off x="102189" y="463914"/>
          <a:ext cx="102872" cy="1249242"/>
        </a:xfrm>
        <a:custGeom>
          <a:avLst/>
          <a:gdLst/>
          <a:ahLst/>
          <a:cxnLst/>
          <a:rect l="0" t="0" r="0" b="0"/>
          <a:pathLst>
            <a:path>
              <a:moveTo>
                <a:pt x="0" y="0"/>
              </a:moveTo>
              <a:lnTo>
                <a:pt x="0" y="1249242"/>
              </a:lnTo>
              <a:lnTo>
                <a:pt x="102872" y="12492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05061" y="1526791"/>
          <a:ext cx="796753"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Serial Communication</a:t>
          </a:r>
        </a:p>
      </dsp:txBody>
      <dsp:txXfrm>
        <a:off x="215978" y="1537708"/>
        <a:ext cx="774919" cy="350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56801" y="0"/>
          <a:ext cx="1072665" cy="3469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err="1"/>
            <a:t>WebServer</a:t>
          </a:r>
          <a:r>
            <a:rPr lang="en-IN" sz="800" kern="1200" dirty="0"/>
            <a:t> on ESP32</a:t>
          </a:r>
        </a:p>
      </dsp:txBody>
      <dsp:txXfrm>
        <a:off x="66963" y="10162"/>
        <a:ext cx="1052341" cy="326620"/>
      </dsp:txXfrm>
    </dsp:sp>
    <dsp:sp modelId="{EE264100-F261-4458-8AC4-44E04285C550}">
      <dsp:nvSpPr>
        <dsp:cNvPr id="0" name=""/>
        <dsp:cNvSpPr/>
      </dsp:nvSpPr>
      <dsp:spPr>
        <a:xfrm>
          <a:off x="118348" y="346944"/>
          <a:ext cx="91440" cy="220409"/>
        </a:xfrm>
        <a:custGeom>
          <a:avLst/>
          <a:gdLst/>
          <a:ahLst/>
          <a:cxnLst/>
          <a:rect l="0" t="0" r="0" b="0"/>
          <a:pathLst>
            <a:path>
              <a:moveTo>
                <a:pt x="45720" y="0"/>
              </a:moveTo>
              <a:lnTo>
                <a:pt x="45720" y="220409"/>
              </a:lnTo>
              <a:lnTo>
                <a:pt x="131263" y="2204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49611" y="399951"/>
          <a:ext cx="1034013" cy="3348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Create an ESP32 </a:t>
          </a:r>
          <a:r>
            <a:rPr lang="en-IN" sz="700" kern="1200" dirty="0" err="1"/>
            <a:t>WebServer</a:t>
          </a:r>
          <a:endParaRPr lang="en-IN" sz="700" kern="1200" dirty="0"/>
        </a:p>
      </dsp:txBody>
      <dsp:txXfrm>
        <a:off x="259417" y="409757"/>
        <a:ext cx="1014401" cy="315194"/>
      </dsp:txXfrm>
    </dsp:sp>
    <dsp:sp modelId="{89FC9B57-56D4-404B-A894-33116D73BCEA}">
      <dsp:nvSpPr>
        <dsp:cNvPr id="0" name=""/>
        <dsp:cNvSpPr/>
      </dsp:nvSpPr>
      <dsp:spPr>
        <a:xfrm>
          <a:off x="118348" y="346944"/>
          <a:ext cx="91440" cy="650820"/>
        </a:xfrm>
        <a:custGeom>
          <a:avLst/>
          <a:gdLst/>
          <a:ahLst/>
          <a:cxnLst/>
          <a:rect l="0" t="0" r="0" b="0"/>
          <a:pathLst>
            <a:path>
              <a:moveTo>
                <a:pt x="45720" y="0"/>
              </a:moveTo>
              <a:lnTo>
                <a:pt x="45720" y="650820"/>
              </a:lnTo>
              <a:lnTo>
                <a:pt x="131263" y="6508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49C205-3221-44F0-A4C6-703F430C582E}">
      <dsp:nvSpPr>
        <dsp:cNvPr id="0" name=""/>
        <dsp:cNvSpPr/>
      </dsp:nvSpPr>
      <dsp:spPr>
        <a:xfrm>
          <a:off x="249611" y="830361"/>
          <a:ext cx="1034013" cy="3348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Use ESP32 </a:t>
          </a:r>
          <a:r>
            <a:rPr lang="en-IN" sz="700" kern="1200" dirty="0" err="1"/>
            <a:t>WebServer</a:t>
          </a:r>
          <a:r>
            <a:rPr lang="en-IN" sz="700" kern="1200" dirty="0"/>
            <a:t> as Access Point</a:t>
          </a:r>
        </a:p>
      </dsp:txBody>
      <dsp:txXfrm>
        <a:off x="259417" y="840167"/>
        <a:ext cx="1014401" cy="315194"/>
      </dsp:txXfrm>
    </dsp:sp>
    <dsp:sp modelId="{DA216EB8-6C26-491D-9B3F-FCA08E961D9C}">
      <dsp:nvSpPr>
        <dsp:cNvPr id="0" name=""/>
        <dsp:cNvSpPr/>
      </dsp:nvSpPr>
      <dsp:spPr>
        <a:xfrm>
          <a:off x="118348" y="346944"/>
          <a:ext cx="91440" cy="1116094"/>
        </a:xfrm>
        <a:custGeom>
          <a:avLst/>
          <a:gdLst/>
          <a:ahLst/>
          <a:cxnLst/>
          <a:rect l="0" t="0" r="0" b="0"/>
          <a:pathLst>
            <a:path>
              <a:moveTo>
                <a:pt x="45720" y="0"/>
              </a:moveTo>
              <a:lnTo>
                <a:pt x="45720" y="1116094"/>
              </a:lnTo>
              <a:lnTo>
                <a:pt x="118879" y="11160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37227" y="1269663"/>
          <a:ext cx="1049267" cy="3867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dirty="0"/>
            <a:t>Host images from ESP32 Memory (using SPIFFS)</a:t>
          </a:r>
          <a:endParaRPr lang="en-IN" sz="1000" kern="1200" dirty="0"/>
        </a:p>
      </dsp:txBody>
      <dsp:txXfrm>
        <a:off x="248555" y="1280991"/>
        <a:ext cx="1026611" cy="36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98468"/>
          <a:ext cx="1222998" cy="389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IoT Platforms</a:t>
          </a:r>
        </a:p>
      </dsp:txBody>
      <dsp:txXfrm>
        <a:off x="11401" y="109869"/>
        <a:ext cx="1200196" cy="366463"/>
      </dsp:txXfrm>
    </dsp:sp>
    <dsp:sp modelId="{EE264100-F261-4458-8AC4-44E04285C550}">
      <dsp:nvSpPr>
        <dsp:cNvPr id="0" name=""/>
        <dsp:cNvSpPr/>
      </dsp:nvSpPr>
      <dsp:spPr>
        <a:xfrm>
          <a:off x="122299" y="487733"/>
          <a:ext cx="128209" cy="330160"/>
        </a:xfrm>
        <a:custGeom>
          <a:avLst/>
          <a:gdLst/>
          <a:ahLst/>
          <a:cxnLst/>
          <a:rect l="0" t="0" r="0" b="0"/>
          <a:pathLst>
            <a:path>
              <a:moveTo>
                <a:pt x="0" y="0"/>
              </a:moveTo>
              <a:lnTo>
                <a:pt x="0" y="330160"/>
              </a:lnTo>
              <a:lnTo>
                <a:pt x="128209" y="3301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50509" y="617955"/>
          <a:ext cx="1319530" cy="39987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Use Blynk-cloud with to control ESP32</a:t>
          </a:r>
          <a:endParaRPr lang="en-IN" sz="800" kern="1200" dirty="0"/>
        </a:p>
      </dsp:txBody>
      <dsp:txXfrm>
        <a:off x="262221" y="629667"/>
        <a:ext cx="1296106" cy="376452"/>
      </dsp:txXfrm>
    </dsp:sp>
    <dsp:sp modelId="{DA216EB8-6C26-491D-9B3F-FCA08E961D9C}">
      <dsp:nvSpPr>
        <dsp:cNvPr id="0" name=""/>
        <dsp:cNvSpPr/>
      </dsp:nvSpPr>
      <dsp:spPr>
        <a:xfrm>
          <a:off x="122299" y="487733"/>
          <a:ext cx="122432" cy="857387"/>
        </a:xfrm>
        <a:custGeom>
          <a:avLst/>
          <a:gdLst/>
          <a:ahLst/>
          <a:cxnLst/>
          <a:rect l="0" t="0" r="0" b="0"/>
          <a:pathLst>
            <a:path>
              <a:moveTo>
                <a:pt x="0" y="0"/>
              </a:moveTo>
              <a:lnTo>
                <a:pt x="0" y="857387"/>
              </a:lnTo>
              <a:lnTo>
                <a:pt x="122432" y="8573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44732" y="1128990"/>
          <a:ext cx="1327903" cy="4322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thingspeak</a:t>
          </a:r>
          <a:r>
            <a:rPr lang="en-US" sz="800" kern="1200" dirty="0"/>
            <a:t> API to get data of ESP32</a:t>
          </a:r>
          <a:endParaRPr lang="en-IN" sz="1050" kern="1200" dirty="0"/>
        </a:p>
      </dsp:txBody>
      <dsp:txXfrm>
        <a:off x="257392" y="1141650"/>
        <a:ext cx="1302583" cy="406940"/>
      </dsp:txXfrm>
    </dsp:sp>
    <dsp:sp modelId="{92AA3603-74AC-46FD-B611-0E3EA49EA413}">
      <dsp:nvSpPr>
        <dsp:cNvPr id="0" name=""/>
        <dsp:cNvSpPr/>
      </dsp:nvSpPr>
      <dsp:spPr>
        <a:xfrm>
          <a:off x="122299" y="487733"/>
          <a:ext cx="122432" cy="1435947"/>
        </a:xfrm>
        <a:custGeom>
          <a:avLst/>
          <a:gdLst/>
          <a:ahLst/>
          <a:cxnLst/>
          <a:rect l="0" t="0" r="0" b="0"/>
          <a:pathLst>
            <a:path>
              <a:moveTo>
                <a:pt x="0" y="0"/>
              </a:moveTo>
              <a:lnTo>
                <a:pt x="0" y="1435947"/>
              </a:lnTo>
              <a:lnTo>
                <a:pt x="122432" y="14359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44732" y="1744239"/>
          <a:ext cx="1207581" cy="3588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Introduction to Arduino IoT Cloud</a:t>
          </a:r>
          <a:endParaRPr lang="en-IN" sz="800" kern="1200" dirty="0"/>
        </a:p>
      </dsp:txBody>
      <dsp:txXfrm>
        <a:off x="255243" y="1754750"/>
        <a:ext cx="1186559" cy="3378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105" y="479478"/>
          <a:ext cx="1143503" cy="4076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Store and Visualize Data</a:t>
          </a:r>
        </a:p>
      </dsp:txBody>
      <dsp:txXfrm>
        <a:off x="12045" y="491418"/>
        <a:ext cx="1119623" cy="383791"/>
      </dsp:txXfrm>
    </dsp:sp>
    <dsp:sp modelId="{EE264100-F261-4458-8AC4-44E04285C550}">
      <dsp:nvSpPr>
        <dsp:cNvPr id="0" name=""/>
        <dsp:cNvSpPr/>
      </dsp:nvSpPr>
      <dsp:spPr>
        <a:xfrm>
          <a:off x="114456" y="887149"/>
          <a:ext cx="114350" cy="332855"/>
        </a:xfrm>
        <a:custGeom>
          <a:avLst/>
          <a:gdLst/>
          <a:ahLst/>
          <a:cxnLst/>
          <a:rect l="0" t="0" r="0" b="0"/>
          <a:pathLst>
            <a:path>
              <a:moveTo>
                <a:pt x="0" y="0"/>
              </a:moveTo>
              <a:lnTo>
                <a:pt x="0" y="332855"/>
              </a:lnTo>
              <a:lnTo>
                <a:pt x="114350" y="3328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28806" y="1016169"/>
          <a:ext cx="852164" cy="4076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Store data in Google Sheet</a:t>
          </a:r>
          <a:endParaRPr lang="en-IN" sz="800" kern="1200" dirty="0"/>
        </a:p>
      </dsp:txBody>
      <dsp:txXfrm>
        <a:off x="240746" y="1028109"/>
        <a:ext cx="828284" cy="383791"/>
      </dsp:txXfrm>
    </dsp:sp>
    <dsp:sp modelId="{DA216EB8-6C26-491D-9B3F-FCA08E961D9C}">
      <dsp:nvSpPr>
        <dsp:cNvPr id="0" name=""/>
        <dsp:cNvSpPr/>
      </dsp:nvSpPr>
      <dsp:spPr>
        <a:xfrm>
          <a:off x="114456" y="887149"/>
          <a:ext cx="114350" cy="856379"/>
        </a:xfrm>
        <a:custGeom>
          <a:avLst/>
          <a:gdLst/>
          <a:ahLst/>
          <a:cxnLst/>
          <a:rect l="0" t="0" r="0" b="0"/>
          <a:pathLst>
            <a:path>
              <a:moveTo>
                <a:pt x="0" y="0"/>
              </a:moveTo>
              <a:lnTo>
                <a:pt x="0" y="856379"/>
              </a:lnTo>
              <a:lnTo>
                <a:pt x="114350" y="8563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28806" y="1539693"/>
          <a:ext cx="896030" cy="4076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dirty="0"/>
            <a:t>Create a google chart with the data</a:t>
          </a:r>
          <a:endParaRPr lang="en-IN" sz="1000" kern="1200" dirty="0"/>
        </a:p>
      </dsp:txBody>
      <dsp:txXfrm>
        <a:off x="240746" y="1551633"/>
        <a:ext cx="872150" cy="3837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884" y="101501"/>
          <a:ext cx="1322657" cy="4459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Create your Own IoT Service</a:t>
          </a:r>
          <a:endParaRPr lang="en-IN" sz="900" kern="1200" dirty="0"/>
        </a:p>
      </dsp:txBody>
      <dsp:txXfrm>
        <a:off x="13946" y="114563"/>
        <a:ext cx="1296533" cy="419856"/>
      </dsp:txXfrm>
    </dsp:sp>
    <dsp:sp modelId="{EE264100-F261-4458-8AC4-44E04285C550}">
      <dsp:nvSpPr>
        <dsp:cNvPr id="0" name=""/>
        <dsp:cNvSpPr/>
      </dsp:nvSpPr>
      <dsp:spPr>
        <a:xfrm>
          <a:off x="133150" y="547481"/>
          <a:ext cx="132265" cy="393896"/>
        </a:xfrm>
        <a:custGeom>
          <a:avLst/>
          <a:gdLst/>
          <a:ahLst/>
          <a:cxnLst/>
          <a:rect l="0" t="0" r="0" b="0"/>
          <a:pathLst>
            <a:path>
              <a:moveTo>
                <a:pt x="0" y="0"/>
              </a:moveTo>
              <a:lnTo>
                <a:pt x="0" y="393896"/>
              </a:lnTo>
              <a:lnTo>
                <a:pt x="132265" y="3938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65416" y="700162"/>
          <a:ext cx="1008439" cy="4824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Using Firebase to store data in JSON</a:t>
          </a:r>
          <a:endParaRPr lang="en-IN" sz="800" kern="1200" dirty="0"/>
        </a:p>
      </dsp:txBody>
      <dsp:txXfrm>
        <a:off x="279546" y="714292"/>
        <a:ext cx="980179" cy="454172"/>
      </dsp:txXfrm>
    </dsp:sp>
    <dsp:sp modelId="{DA216EB8-6C26-491D-9B3F-FCA08E961D9C}">
      <dsp:nvSpPr>
        <dsp:cNvPr id="0" name=""/>
        <dsp:cNvSpPr/>
      </dsp:nvSpPr>
      <dsp:spPr>
        <a:xfrm>
          <a:off x="133150" y="547481"/>
          <a:ext cx="132265" cy="1013427"/>
        </a:xfrm>
        <a:custGeom>
          <a:avLst/>
          <a:gdLst/>
          <a:ahLst/>
          <a:cxnLst/>
          <a:rect l="0" t="0" r="0" b="0"/>
          <a:pathLst>
            <a:path>
              <a:moveTo>
                <a:pt x="0" y="0"/>
              </a:moveTo>
              <a:lnTo>
                <a:pt x="0" y="1013427"/>
              </a:lnTo>
              <a:lnTo>
                <a:pt x="132265" y="10134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65416" y="1319692"/>
          <a:ext cx="1014838" cy="4824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Using self-developed REST API server - Data, chart</a:t>
          </a:r>
          <a:endParaRPr lang="en-IN" sz="1050" kern="1200" dirty="0"/>
        </a:p>
      </dsp:txBody>
      <dsp:txXfrm>
        <a:off x="279546" y="1333822"/>
        <a:ext cx="986578" cy="454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173817"/>
          <a:ext cx="1184947" cy="340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REST API</a:t>
          </a:r>
        </a:p>
      </dsp:txBody>
      <dsp:txXfrm>
        <a:off x="9973" y="183790"/>
        <a:ext cx="1165001" cy="320550"/>
      </dsp:txXfrm>
    </dsp:sp>
    <dsp:sp modelId="{EE264100-F261-4458-8AC4-44E04285C550}">
      <dsp:nvSpPr>
        <dsp:cNvPr id="0" name=""/>
        <dsp:cNvSpPr/>
      </dsp:nvSpPr>
      <dsp:spPr>
        <a:xfrm>
          <a:off x="118494" y="514313"/>
          <a:ext cx="125572" cy="450622"/>
        </a:xfrm>
        <a:custGeom>
          <a:avLst/>
          <a:gdLst/>
          <a:ahLst/>
          <a:cxnLst/>
          <a:rect l="0" t="0" r="0" b="0"/>
          <a:pathLst>
            <a:path>
              <a:moveTo>
                <a:pt x="0" y="0"/>
              </a:moveTo>
              <a:lnTo>
                <a:pt x="0" y="450622"/>
              </a:lnTo>
              <a:lnTo>
                <a:pt x="125572" y="4506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44067" y="797493"/>
          <a:ext cx="1156674" cy="3348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What is REST API?</a:t>
          </a:r>
        </a:p>
      </dsp:txBody>
      <dsp:txXfrm>
        <a:off x="253875" y="807301"/>
        <a:ext cx="1137058" cy="315269"/>
      </dsp:txXfrm>
    </dsp:sp>
    <dsp:sp modelId="{DA216EB8-6C26-491D-9B3F-FCA08E961D9C}">
      <dsp:nvSpPr>
        <dsp:cNvPr id="0" name=""/>
        <dsp:cNvSpPr/>
      </dsp:nvSpPr>
      <dsp:spPr>
        <a:xfrm>
          <a:off x="118494" y="514313"/>
          <a:ext cx="118614" cy="887471"/>
        </a:xfrm>
        <a:custGeom>
          <a:avLst/>
          <a:gdLst/>
          <a:ahLst/>
          <a:cxnLst/>
          <a:rect l="0" t="0" r="0" b="0"/>
          <a:pathLst>
            <a:path>
              <a:moveTo>
                <a:pt x="0" y="0"/>
              </a:moveTo>
              <a:lnTo>
                <a:pt x="0" y="887471"/>
              </a:lnTo>
              <a:lnTo>
                <a:pt x="118614" y="8874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37109" y="1239182"/>
          <a:ext cx="1222435" cy="32520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HTTP Methods</a:t>
          </a:r>
          <a:endParaRPr lang="en-IN" sz="1050" kern="1200" dirty="0"/>
        </a:p>
      </dsp:txBody>
      <dsp:txXfrm>
        <a:off x="246634" y="1248707"/>
        <a:ext cx="1203385" cy="306157"/>
      </dsp:txXfrm>
    </dsp:sp>
    <dsp:sp modelId="{92AA3603-74AC-46FD-B611-0E3EA49EA413}">
      <dsp:nvSpPr>
        <dsp:cNvPr id="0" name=""/>
        <dsp:cNvSpPr/>
      </dsp:nvSpPr>
      <dsp:spPr>
        <a:xfrm>
          <a:off x="118494" y="514313"/>
          <a:ext cx="116510" cy="1342187"/>
        </a:xfrm>
        <a:custGeom>
          <a:avLst/>
          <a:gdLst/>
          <a:ahLst/>
          <a:cxnLst/>
          <a:rect l="0" t="0" r="0" b="0"/>
          <a:pathLst>
            <a:path>
              <a:moveTo>
                <a:pt x="0" y="0"/>
              </a:moveTo>
              <a:lnTo>
                <a:pt x="0" y="1342187"/>
              </a:lnTo>
              <a:lnTo>
                <a:pt x="116510" y="13421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35004" y="1712581"/>
          <a:ext cx="1335540" cy="287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APIs with Python</a:t>
          </a:r>
          <a:endParaRPr lang="en-IN" sz="800" kern="1200" dirty="0"/>
        </a:p>
      </dsp:txBody>
      <dsp:txXfrm>
        <a:off x="243435" y="1721012"/>
        <a:ext cx="1318678" cy="2709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69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2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25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774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72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91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385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812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098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4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6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6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05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859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68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945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271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495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915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39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04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699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85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31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7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86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61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22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40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57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62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300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2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75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14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10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381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03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2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48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55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21" Type="http://schemas.openxmlformats.org/officeDocument/2006/relationships/diagramQuickStyle" Target="../diagrams/quickStyle4.xml"/><Relationship Id="rId34" Type="http://schemas.openxmlformats.org/officeDocument/2006/relationships/diagramData" Target="../diagrams/data7.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38" Type="http://schemas.microsoft.com/office/2007/relationships/diagramDrawing" Target="../diagrams/drawing7.xml"/><Relationship Id="rId2" Type="http://schemas.openxmlformats.org/officeDocument/2006/relationships/notesSlide" Target="../notesSlides/notesSlide6.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diagramColors" Target="../diagrams/colors7.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36" Type="http://schemas.openxmlformats.org/officeDocument/2006/relationships/diagramQuickStyle" Target="../diagrams/quickStyle7.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diagramLayout" Target="../diagrams/layout7.xml"/><Relationship Id="rId8" Type="http://schemas.microsoft.com/office/2007/relationships/diagramDrawing" Target="../diagrams/drawing1.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Google Shape;266;p26">
            <a:extLst>
              <a:ext uri="{FF2B5EF4-FFF2-40B4-BE49-F238E27FC236}">
                <a16:creationId xmlns:a16="http://schemas.microsoft.com/office/drawing/2014/main" id="{050B4F91-6EC7-479A-A45C-F4847F358AE7}"/>
              </a:ext>
            </a:extLst>
          </p:cNvPr>
          <p:cNvSpPr txBox="1">
            <a:spLocks noGrp="1"/>
          </p:cNvSpPr>
          <p:nvPr>
            <p:ph type="ctrTitle"/>
          </p:nvPr>
        </p:nvSpPr>
        <p:spPr>
          <a:xfrm>
            <a:off x="809469" y="1446550"/>
            <a:ext cx="7525062" cy="253333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de" dirty="0">
                <a:solidFill>
                  <a:schemeClr val="bg1"/>
                </a:solidFill>
              </a:rPr>
              <a:t>Internet Of Things </a:t>
            </a:r>
            <a:br>
              <a:rPr lang="de" dirty="0">
                <a:solidFill>
                  <a:schemeClr val="bg1"/>
                </a:solidFill>
              </a:rPr>
            </a:br>
            <a:r>
              <a:rPr lang="de" dirty="0">
                <a:solidFill>
                  <a:schemeClr val="bg1"/>
                </a:solidFill>
                <a:latin typeface="Poppins Thin"/>
                <a:cs typeface="Poppins Thin"/>
                <a:sym typeface="Poppins Thin"/>
              </a:rPr>
              <a:t>Hands on Workshop</a:t>
            </a:r>
            <a:endParaRPr dirty="0">
              <a:solidFill>
                <a:schemeClr val="bg1"/>
              </a:solidFill>
              <a:latin typeface="Poppins Thin"/>
              <a:ea typeface="Poppins Thin"/>
              <a:cs typeface="Poppins Thin"/>
              <a:sym typeface="Poppins Thin"/>
            </a:endParaRPr>
          </a:p>
        </p:txBody>
      </p:sp>
      <p:cxnSp>
        <p:nvCxnSpPr>
          <p:cNvPr id="4" name="Straight Connector 3">
            <a:extLst>
              <a:ext uri="{FF2B5EF4-FFF2-40B4-BE49-F238E27FC236}">
                <a16:creationId xmlns:a16="http://schemas.microsoft.com/office/drawing/2014/main" id="{E97D08EA-2CD2-43D3-9C3E-19E02EE51469}"/>
              </a:ext>
            </a:extLst>
          </p:cNvPr>
          <p:cNvCxnSpPr/>
          <p:nvPr/>
        </p:nvCxnSpPr>
        <p:spPr>
          <a:xfrm>
            <a:off x="1461541" y="2818151"/>
            <a:ext cx="6498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F37D92-2993-4D8E-8D33-180C6A8CCD2B}"/>
              </a:ext>
            </a:extLst>
          </p:cNvPr>
          <p:cNvSpPr txBox="1"/>
          <p:nvPr/>
        </p:nvSpPr>
        <p:spPr>
          <a:xfrm>
            <a:off x="2923082" y="415498"/>
            <a:ext cx="3297836" cy="307777"/>
          </a:xfrm>
          <a:prstGeom prst="rect">
            <a:avLst/>
          </a:prstGeom>
          <a:noFill/>
        </p:spPr>
        <p:txBody>
          <a:bodyPr wrap="square" rtlCol="0">
            <a:spAutoFit/>
          </a:bodyPr>
          <a:lstStyle/>
          <a:p>
            <a:pPr algn="ctr"/>
            <a:r>
              <a:rPr lang="en-IN" dirty="0">
                <a:solidFill>
                  <a:schemeClr val="bg1"/>
                </a:solidFill>
              </a:rPr>
              <a:t>DAY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 name="Picture 4" descr="A group of people on a stage&#10;&#10;Description automatically generated with medium confidence">
            <a:extLst>
              <a:ext uri="{FF2B5EF4-FFF2-40B4-BE49-F238E27FC236}">
                <a16:creationId xmlns:a16="http://schemas.microsoft.com/office/drawing/2014/main" id="{82401B9F-7B9F-4D55-AE09-636C36B99A0E}"/>
              </a:ext>
            </a:extLst>
          </p:cNvPr>
          <p:cNvPicPr>
            <a:picLocks noChangeAspect="1"/>
          </p:cNvPicPr>
          <p:nvPr/>
        </p:nvPicPr>
        <p:blipFill>
          <a:blip r:embed="rId4"/>
          <a:stretch>
            <a:fillRect/>
          </a:stretch>
        </p:blipFill>
        <p:spPr>
          <a:xfrm>
            <a:off x="1590906" y="259729"/>
            <a:ext cx="5545876" cy="5545876"/>
          </a:xfrm>
          <a:prstGeom prst="rect">
            <a:avLst/>
          </a:prstGeom>
        </p:spPr>
      </p:pic>
      <p:sp>
        <p:nvSpPr>
          <p:cNvPr id="6" name="TextBox 5">
            <a:extLst>
              <a:ext uri="{FF2B5EF4-FFF2-40B4-BE49-F238E27FC236}">
                <a16:creationId xmlns:a16="http://schemas.microsoft.com/office/drawing/2014/main" id="{6E9E2DD5-7E40-4AF6-BE95-0E5F01D2AB27}"/>
              </a:ext>
            </a:extLst>
          </p:cNvPr>
          <p:cNvSpPr txBox="1"/>
          <p:nvPr/>
        </p:nvSpPr>
        <p:spPr>
          <a:xfrm>
            <a:off x="2007218" y="327102"/>
            <a:ext cx="5129564" cy="523220"/>
          </a:xfrm>
          <a:prstGeom prst="rect">
            <a:avLst/>
          </a:prstGeom>
          <a:noFill/>
        </p:spPr>
        <p:txBody>
          <a:bodyPr wrap="square" rtlCol="0">
            <a:spAutoFit/>
          </a:bodyPr>
          <a:lstStyle/>
          <a:p>
            <a:pPr algn="ctr"/>
            <a:r>
              <a:rPr lang="en-US" sz="2800" dirty="0" err="1">
                <a:solidFill>
                  <a:schemeClr val="bg1"/>
                </a:solidFill>
                <a:latin typeface="Amasis MT Pro Medium" panose="020B0604020202020204" pitchFamily="18" charset="0"/>
              </a:rPr>
              <a:t>InterConnected</a:t>
            </a:r>
            <a:r>
              <a:rPr lang="en-US" sz="2800" dirty="0">
                <a:solidFill>
                  <a:schemeClr val="bg1"/>
                </a:solidFill>
                <a:latin typeface="Amasis MT Pro Medium" panose="020B0604020202020204" pitchFamily="18" charset="0"/>
              </a:rPr>
              <a:t> Humans</a:t>
            </a:r>
            <a:endParaRPr lang="en-IN" sz="28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324846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E6ADA9F6-3A98-4A01-ABD9-BDE3A3D84971}"/>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Top Examples</a:t>
            </a:r>
            <a:endParaRPr lang="en-IN" sz="2800" dirty="0">
              <a:solidFill>
                <a:schemeClr val="bg1"/>
              </a:solidFill>
              <a:latin typeface="Amasis MT Pro Medium" panose="020B0604020202020204" pitchFamily="18" charset="0"/>
            </a:endParaRPr>
          </a:p>
        </p:txBody>
      </p:sp>
      <p:sp>
        <p:nvSpPr>
          <p:cNvPr id="2" name="TextBox 1">
            <a:extLst>
              <a:ext uri="{FF2B5EF4-FFF2-40B4-BE49-F238E27FC236}">
                <a16:creationId xmlns:a16="http://schemas.microsoft.com/office/drawing/2014/main" id="{3D75B627-B1D4-48DF-8BE9-2C2D7511AF90}"/>
              </a:ext>
            </a:extLst>
          </p:cNvPr>
          <p:cNvSpPr txBox="1"/>
          <p:nvPr/>
        </p:nvSpPr>
        <p:spPr>
          <a:xfrm>
            <a:off x="711200" y="1320800"/>
            <a:ext cx="7910286" cy="2540567"/>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nventory-tracking systems (workplace, logistics, import</a:t>
            </a: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-export, etc)</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Machines in Manufacturing Factories</a:t>
            </a:r>
          </a:p>
          <a:p>
            <a:pPr marL="285750" indent="-285750">
              <a:lnSpc>
                <a:spcPct val="150000"/>
              </a:lnSpc>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Tags and sensors for security </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HealthCare system </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Appliance Control (home-automation, smart fridge, toaster, etc) </a:t>
            </a:r>
          </a:p>
          <a:p>
            <a:pPr marL="285750" indent="-285750">
              <a:lnSpc>
                <a:spcPct val="150000"/>
              </a:lnSpc>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Environmental data gathering (weather, air quality, etc)</a:t>
            </a:r>
            <a:endParaRPr lang="en-IN" dirty="0">
              <a:solidFill>
                <a:schemeClr val="bg1"/>
              </a:solidFill>
            </a:endParaRPr>
          </a:p>
        </p:txBody>
      </p:sp>
    </p:spTree>
    <p:extLst>
      <p:ext uri="{BB962C8B-B14F-4D97-AF65-F5344CB8AC3E}">
        <p14:creationId xmlns:p14="http://schemas.microsoft.com/office/powerpoint/2010/main" val="363851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3" name="Picture 2" descr="Chart, bubble chart&#10;&#10;Description automatically generated">
            <a:extLst>
              <a:ext uri="{FF2B5EF4-FFF2-40B4-BE49-F238E27FC236}">
                <a16:creationId xmlns:a16="http://schemas.microsoft.com/office/drawing/2014/main" id="{48799570-0AF8-43D5-AF0C-A764DC223985}"/>
              </a:ext>
            </a:extLst>
          </p:cNvPr>
          <p:cNvPicPr>
            <a:picLocks noChangeAspect="1"/>
          </p:cNvPicPr>
          <p:nvPr/>
        </p:nvPicPr>
        <p:blipFill>
          <a:blip r:embed="rId4"/>
          <a:stretch>
            <a:fillRect/>
          </a:stretch>
        </p:blipFill>
        <p:spPr>
          <a:xfrm>
            <a:off x="2362200" y="367471"/>
            <a:ext cx="4419600" cy="4408551"/>
          </a:xfrm>
          <a:prstGeom prst="rect">
            <a:avLst/>
          </a:prstGeom>
        </p:spPr>
      </p:pic>
    </p:spTree>
    <p:extLst>
      <p:ext uri="{BB962C8B-B14F-4D97-AF65-F5344CB8AC3E}">
        <p14:creationId xmlns:p14="http://schemas.microsoft.com/office/powerpoint/2010/main" val="190787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B98E1F8E-AC33-492C-97DE-3BCB4E40D7EA}"/>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Branches of IoT</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2DBD026D-EF44-426C-AEBF-AF1F370C3997}"/>
              </a:ext>
            </a:extLst>
          </p:cNvPr>
          <p:cNvSpPr txBox="1"/>
          <p:nvPr/>
        </p:nvSpPr>
        <p:spPr>
          <a:xfrm>
            <a:off x="711200" y="1320800"/>
            <a:ext cx="7910286" cy="2769284"/>
          </a:xfrm>
          <a:prstGeom prst="rect">
            <a:avLst/>
          </a:prstGeom>
          <a:noFill/>
        </p:spPr>
        <p:txBody>
          <a:bodyPr wrap="square" rtlCol="0">
            <a:spAutoFit/>
          </a:bodyPr>
          <a:lstStyle/>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 Centre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Times New Roman" panose="02020603050405020304" pitchFamily="18" charset="0"/>
              </a:rPr>
              <a:t>I</a:t>
            </a:r>
            <a:r>
              <a:rPr lang="en-IN" sz="1800" b="1" dirty="0">
                <a:solidFill>
                  <a:schemeClr val="bg1"/>
                </a:solidFill>
                <a:effectLst/>
                <a:latin typeface="Arial" panose="020B0604020202020204" pitchFamily="34" charset="0"/>
                <a:ea typeface="Times New Roman" panose="02020603050405020304" pitchFamily="18" charset="0"/>
              </a:rPr>
              <a:t>nventory </a:t>
            </a:r>
            <a:r>
              <a:rPr lang="en-IN" sz="1800" b="1" dirty="0">
                <a:solidFill>
                  <a:schemeClr val="bg1"/>
                </a:solidFill>
                <a:latin typeface="Arial" panose="020B0604020202020204" pitchFamily="34" charset="0"/>
                <a:ea typeface="Times New Roman" panose="02020603050405020304" pitchFamily="18" charset="0"/>
              </a:rPr>
              <a:t>M</a:t>
            </a:r>
            <a:r>
              <a:rPr lang="en-IN" sz="1800" b="1" dirty="0">
                <a:solidFill>
                  <a:schemeClr val="bg1"/>
                </a:solidFill>
                <a:effectLst/>
                <a:latin typeface="Arial" panose="020B0604020202020204" pitchFamily="34" charset="0"/>
                <a:ea typeface="Times New Roman" panose="02020603050405020304" pitchFamily="18" charset="0"/>
              </a:rPr>
              <a:t>anagement</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Security</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Mobile Device (Portable/wearable)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Asset and Fleet Management</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HealthCare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Retail/Commercial Products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27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ECAF16F-B9E6-4D8F-BB14-91E57887EE31}"/>
              </a:ext>
            </a:extLst>
          </p:cNvPr>
          <p:cNvPicPr>
            <a:picLocks noChangeAspect="1"/>
          </p:cNvPicPr>
          <p:nvPr/>
        </p:nvPicPr>
        <p:blipFill>
          <a:blip r:embed="rId4"/>
          <a:stretch>
            <a:fillRect/>
          </a:stretch>
        </p:blipFill>
        <p:spPr>
          <a:xfrm>
            <a:off x="69855" y="1578203"/>
            <a:ext cx="9004289" cy="2871912"/>
          </a:xfrm>
          <a:prstGeom prst="rect">
            <a:avLst/>
          </a:prstGeom>
        </p:spPr>
      </p:pic>
    </p:spTree>
    <p:extLst>
      <p:ext uri="{BB962C8B-B14F-4D97-AF65-F5344CB8AC3E}">
        <p14:creationId xmlns:p14="http://schemas.microsoft.com/office/powerpoint/2010/main" val="602196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CB5F009-2D08-43DA-926C-1454046F9E4D}"/>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Sections in IoT network</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A2A9E7AF-CD5F-4227-AABE-111FD2E01F48}"/>
              </a:ext>
            </a:extLst>
          </p:cNvPr>
          <p:cNvSpPr txBox="1"/>
          <p:nvPr/>
        </p:nvSpPr>
        <p:spPr>
          <a:xfrm>
            <a:off x="711200" y="1320800"/>
            <a:ext cx="7910286" cy="2957861"/>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Calibri" panose="020F0502020204030204" pitchFamily="34" charset="0"/>
                <a:cs typeface="Calibri" panose="020F0502020204030204" pitchFamily="34" charset="0"/>
              </a:rPr>
              <a:t>Database</a:t>
            </a:r>
            <a:r>
              <a:rPr lang="en-US" sz="1800" i="0" strike="noStrike" baseline="0" dirty="0">
                <a:solidFill>
                  <a:schemeClr val="accent6">
                    <a:lumMod val="40000"/>
                    <a:lumOff val="60000"/>
                  </a:schemeClr>
                </a:solidFill>
                <a:latin typeface="Calibri" panose="020F0502020204030204" pitchFamily="34" charset="0"/>
                <a:cs typeface="Calibri" panose="020F0502020204030204" pitchFamily="34" charset="0"/>
              </a:rPr>
              <a:t>: </a:t>
            </a:r>
            <a:r>
              <a:rPr lang="en-US" sz="1800" i="0" u="none" strike="noStrike" baseline="0" dirty="0">
                <a:solidFill>
                  <a:schemeClr val="bg1"/>
                </a:solidFill>
                <a:latin typeface="Calibri" panose="020F0502020204030204" pitchFamily="34" charset="0"/>
                <a:cs typeface="Calibri" panose="020F0502020204030204" pitchFamily="34" charset="0"/>
              </a:rPr>
              <a:t>Database can be either local or in the cloud and stores the data generated by the IoT device</a:t>
            </a:r>
            <a:r>
              <a:rPr lang="en-US" sz="1800" b="0" i="0" u="none" strike="noStrike" baseline="0" dirty="0">
                <a:solidFill>
                  <a:schemeClr val="bg1"/>
                </a:solidFill>
                <a:latin typeface="Calibri" panose="020F0502020204030204" pitchFamily="34"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endParaRPr lang="en-US" sz="1800" b="0" i="0" u="none" strike="noStrike" baseline="0" dirty="0">
              <a:solidFill>
                <a:schemeClr val="bg1"/>
              </a:solidFill>
              <a:latin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Calibri" panose="020F0502020204030204" pitchFamily="34" charset="0"/>
                <a:cs typeface="Calibri" panose="020F0502020204030204" pitchFamily="34" charset="0"/>
              </a:rPr>
              <a:t>Web Service</a:t>
            </a:r>
            <a:r>
              <a:rPr lang="en-US" sz="1800" b="0" i="0" strike="noStrike" baseline="0" dirty="0">
                <a:solidFill>
                  <a:schemeClr val="bg1"/>
                </a:solidFill>
                <a:latin typeface="Calibri" panose="020F0502020204030204" pitchFamily="34" charset="0"/>
                <a:cs typeface="Calibri" panose="020F0502020204030204" pitchFamily="34" charset="0"/>
              </a:rPr>
              <a:t>: Web services serve as a link between the IoT device, </a:t>
            </a:r>
            <a:r>
              <a:rPr lang="en-US" sz="1800" b="0" i="0" u="none" strike="noStrike" baseline="0" dirty="0">
                <a:solidFill>
                  <a:schemeClr val="bg1"/>
                </a:solidFill>
                <a:latin typeface="Calibri" panose="020F0502020204030204" pitchFamily="34" charset="0"/>
                <a:cs typeface="Calibri" panose="020F0502020204030204" pitchFamily="34" charset="0"/>
              </a:rPr>
              <a:t>application, database and analysis components. Web service can be either implemented using HTTP and REST principles (REST service) or using </a:t>
            </a:r>
            <a:r>
              <a:rPr lang="en-IN" sz="1800" b="0" i="0" u="none" strike="noStrike" baseline="0" dirty="0">
                <a:solidFill>
                  <a:schemeClr val="bg1"/>
                </a:solidFill>
                <a:latin typeface="Calibri" panose="020F0502020204030204" pitchFamily="34" charset="0"/>
                <a:cs typeface="Calibri" panose="020F0502020204030204" pitchFamily="34" charset="0"/>
              </a:rPr>
              <a:t>WebSocket protocol (WebSocket service).</a:t>
            </a:r>
          </a:p>
        </p:txBody>
      </p:sp>
    </p:spTree>
    <p:extLst>
      <p:ext uri="{BB962C8B-B14F-4D97-AF65-F5344CB8AC3E}">
        <p14:creationId xmlns:p14="http://schemas.microsoft.com/office/powerpoint/2010/main" val="190762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CB5F009-2D08-43DA-926C-1454046F9E4D}"/>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Sections in IoT network</a:t>
            </a:r>
            <a:endParaRPr lang="en-IN" sz="2800" dirty="0">
              <a:solidFill>
                <a:schemeClr val="bg1"/>
              </a:solidFill>
              <a:latin typeface="Amasis MT Pro Medium" panose="020B0604020202020204" pitchFamily="18" charset="0"/>
            </a:endParaRPr>
          </a:p>
        </p:txBody>
      </p:sp>
      <p:sp>
        <p:nvSpPr>
          <p:cNvPr id="6" name="TextBox 5">
            <a:extLst>
              <a:ext uri="{FF2B5EF4-FFF2-40B4-BE49-F238E27FC236}">
                <a16:creationId xmlns:a16="http://schemas.microsoft.com/office/drawing/2014/main" id="{314B6422-428A-4902-8C15-1381633BFDDC}"/>
              </a:ext>
            </a:extLst>
          </p:cNvPr>
          <p:cNvSpPr txBox="1"/>
          <p:nvPr/>
        </p:nvSpPr>
        <p:spPr>
          <a:xfrm>
            <a:off x="732972" y="1300568"/>
            <a:ext cx="7503885" cy="2957861"/>
          </a:xfrm>
          <a:prstGeom prst="rect">
            <a:avLst/>
          </a:prstGeom>
          <a:noFill/>
        </p:spPr>
        <p:txBody>
          <a:bodyPr wrap="square">
            <a:spAutoFit/>
          </a:bodyPr>
          <a:lstStyle/>
          <a:p>
            <a:pPr marL="285750" indent="-285750">
              <a:lnSpc>
                <a:spcPct val="150000"/>
              </a:lnSpc>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Calibri" panose="020F0502020204030204" pitchFamily="34" charset="0"/>
                <a:cs typeface="Calibri" panose="020F0502020204030204" pitchFamily="34" charset="0"/>
              </a:rPr>
              <a:t>Analysis Component</a:t>
            </a:r>
            <a:r>
              <a:rPr lang="en-US" sz="1800" b="0" i="0" strike="noStrike" baseline="0" dirty="0">
                <a:solidFill>
                  <a:schemeClr val="bg1"/>
                </a:solidFill>
                <a:latin typeface="Calibri" panose="020F0502020204030204" pitchFamily="34" charset="0"/>
                <a:cs typeface="Calibri" panose="020F0502020204030204" pitchFamily="34" charset="0"/>
              </a:rPr>
              <a:t>: </a:t>
            </a:r>
            <a:r>
              <a:rPr lang="en-US" sz="1800" b="0" i="0" u="none" strike="noStrike" baseline="0" dirty="0">
                <a:solidFill>
                  <a:schemeClr val="bg1"/>
                </a:solidFill>
                <a:latin typeface="Calibri" panose="020F0502020204030204" pitchFamily="34" charset="0"/>
                <a:cs typeface="Calibri" panose="020F0502020204030204" pitchFamily="34" charset="0"/>
              </a:rPr>
              <a:t>The Analysis Component is responsible for analyzing the IoT data and generate results in a form which are easy for the user to </a:t>
            </a:r>
            <a:r>
              <a:rPr lang="en-IN" sz="1800" b="0" i="0" u="none" strike="noStrike" baseline="0" dirty="0">
                <a:solidFill>
                  <a:schemeClr val="bg1"/>
                </a:solidFill>
                <a:latin typeface="Calibri" panose="020F0502020204030204" pitchFamily="34" charset="0"/>
                <a:cs typeface="Calibri" panose="020F0502020204030204" pitchFamily="34" charset="0"/>
              </a:rPr>
              <a:t>understand.</a:t>
            </a:r>
          </a:p>
          <a:p>
            <a:pPr marL="285750" indent="-285750">
              <a:lnSpc>
                <a:spcPct val="150000"/>
              </a:lnSpc>
              <a:buClr>
                <a:schemeClr val="bg1"/>
              </a:buClr>
              <a:buFont typeface="Arial" panose="020B0604020202020204" pitchFamily="34" charset="0"/>
              <a:buChar char="•"/>
            </a:pPr>
            <a:endParaRPr lang="en-IN" sz="1800" b="0" i="0" u="none" strike="noStrike" baseline="0" dirty="0">
              <a:solidFill>
                <a:schemeClr val="bg1"/>
              </a:solidFill>
              <a:latin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Calibri" panose="020F0502020204030204" pitchFamily="34" charset="0"/>
                <a:cs typeface="Calibri" panose="020F0502020204030204" pitchFamily="34" charset="0"/>
              </a:rPr>
              <a:t>Application</a:t>
            </a:r>
            <a:r>
              <a:rPr lang="en-US" sz="1800" b="0" i="0" strike="noStrike" baseline="0" dirty="0">
                <a:solidFill>
                  <a:schemeClr val="bg1"/>
                </a:solidFill>
                <a:latin typeface="Calibri" panose="020F0502020204030204" pitchFamily="34" charset="0"/>
                <a:cs typeface="Calibri" panose="020F0502020204030204" pitchFamily="34" charset="0"/>
              </a:rPr>
              <a:t>: </a:t>
            </a:r>
            <a:r>
              <a:rPr lang="en-US" sz="1800" b="0" i="0" u="none" strike="noStrike" baseline="0" dirty="0">
                <a:solidFill>
                  <a:schemeClr val="bg1"/>
                </a:solidFill>
                <a:latin typeface="Calibri" panose="020F0502020204030204" pitchFamily="34" charset="0"/>
                <a:cs typeface="Calibri" panose="020F0502020204030204" pitchFamily="34" charset="0"/>
              </a:rPr>
              <a:t>IoT applications provide an interface that the users can use to control and monitor various aspects of the IoT system. Applications also allow users to view the system status and view the processed data.</a:t>
            </a: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617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a16="http://schemas.microsoft.com/office/drawing/2014/main" id="{B6F76ECB-CC01-480B-9D73-29797750B1D4}"/>
              </a:ext>
            </a:extLst>
          </p:cNvPr>
          <p:cNvPicPr>
            <a:picLocks noChangeAspect="1"/>
          </p:cNvPicPr>
          <p:nvPr/>
        </p:nvPicPr>
        <p:blipFill>
          <a:blip r:embed="rId4"/>
          <a:stretch>
            <a:fillRect/>
          </a:stretch>
        </p:blipFill>
        <p:spPr>
          <a:xfrm>
            <a:off x="5188858" y="1012391"/>
            <a:ext cx="2925446" cy="3870354"/>
          </a:xfrm>
          <a:prstGeom prst="rect">
            <a:avLst/>
          </a:prstGeom>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1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288971" cy="3477875"/>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A level-1 IoT system has a </a:t>
            </a:r>
            <a:r>
              <a:rPr lang="en-IN" sz="2000" b="0" i="0" u="none" strike="noStrike" baseline="0" dirty="0">
                <a:solidFill>
                  <a:schemeClr val="bg1"/>
                </a:solidFill>
                <a:latin typeface="Calibri" panose="020F0502020204030204" pitchFamily="34" charset="0"/>
              </a:rPr>
              <a:t>single node/device that performs sensing and/or actuation, stores data, performs analysis and hosts the application.</a:t>
            </a:r>
          </a:p>
          <a:p>
            <a:pPr marL="285750" indent="-285750" algn="l">
              <a:buClr>
                <a:schemeClr val="bg1"/>
              </a:buClr>
              <a:buFont typeface="Arial" panose="020B0604020202020204" pitchFamily="34" charset="0"/>
              <a:buChar char="•"/>
            </a:pPr>
            <a:endParaRPr lang="en-IN" sz="2000" dirty="0">
              <a:solidFill>
                <a:schemeClr val="bg1"/>
              </a:solidFill>
              <a:latin typeface="Calibri" panose="020F0502020204030204" pitchFamily="34" charset="0"/>
            </a:endParaRPr>
          </a:p>
          <a:p>
            <a:pPr marL="285750" indent="-285750" algn="l">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rPr>
              <a:t>Suitable for modelling low-cost and low-complexity solutions where the data </a:t>
            </a:r>
            <a:r>
              <a:rPr lang="en-US" sz="2000" b="0" i="0" u="none" strike="noStrike" baseline="0" dirty="0">
                <a:solidFill>
                  <a:schemeClr val="bg1"/>
                </a:solidFill>
                <a:latin typeface="Calibri" panose="020F0502020204030204" pitchFamily="34" charset="0"/>
              </a:rPr>
              <a:t>involved is not big and the </a:t>
            </a:r>
            <a:r>
              <a:rPr lang="en-IN" sz="2000" b="0" i="0" u="none" strike="noStrike" baseline="0" dirty="0">
                <a:solidFill>
                  <a:schemeClr val="bg1"/>
                </a:solidFill>
                <a:latin typeface="Calibri" panose="020F0502020204030204" pitchFamily="34" charset="0"/>
              </a:rPr>
              <a:t>analysis requirements are not computationally intensive.</a:t>
            </a:r>
          </a:p>
        </p:txBody>
      </p:sp>
    </p:spTree>
    <p:extLst>
      <p:ext uri="{BB962C8B-B14F-4D97-AF65-F5344CB8AC3E}">
        <p14:creationId xmlns:p14="http://schemas.microsoft.com/office/powerpoint/2010/main" val="118482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2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836948"/>
          </a:xfrm>
          <a:prstGeom prst="rect">
            <a:avLst/>
          </a:prstGeom>
          <a:noFill/>
        </p:spPr>
        <p:txBody>
          <a:bodyPr wrap="square">
            <a:spAutoFit/>
          </a:bodyPr>
          <a:lstStyle/>
          <a:p>
            <a:pPr marL="285750" indent="-285750" algn="l">
              <a:spcBef>
                <a:spcPts val="100"/>
              </a:spcBef>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A level-2 IoT system has a </a:t>
            </a:r>
            <a:r>
              <a:rPr lang="en-IN" sz="2000" b="0" i="0" u="none" strike="noStrike" baseline="0" dirty="0">
                <a:solidFill>
                  <a:schemeClr val="bg1"/>
                </a:solidFill>
                <a:latin typeface="Calibri" panose="020F0502020204030204" pitchFamily="34" charset="0"/>
              </a:rPr>
              <a:t>single node that performs </a:t>
            </a:r>
            <a:r>
              <a:rPr lang="en-US" sz="2000" b="0" i="0" u="none" strike="noStrike" baseline="0" dirty="0">
                <a:solidFill>
                  <a:schemeClr val="bg1"/>
                </a:solidFill>
                <a:latin typeface="Calibri" panose="020F0502020204030204" pitchFamily="34" charset="0"/>
              </a:rPr>
              <a:t>sensing and/or actuation and </a:t>
            </a:r>
            <a:r>
              <a:rPr lang="en-IN" sz="2000" b="0" i="0" u="none" strike="noStrike" baseline="0" dirty="0">
                <a:solidFill>
                  <a:schemeClr val="bg1"/>
                </a:solidFill>
                <a:latin typeface="Calibri" panose="020F0502020204030204" pitchFamily="34" charset="0"/>
              </a:rPr>
              <a:t>local analysis.</a:t>
            </a:r>
          </a:p>
          <a:p>
            <a:pPr marL="285750" indent="-285750" algn="l">
              <a:spcBef>
                <a:spcPts val="100"/>
              </a:spcBef>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endParaRPr>
          </a:p>
          <a:p>
            <a:pPr marL="285750" indent="-285750" algn="l">
              <a:spcBef>
                <a:spcPts val="100"/>
              </a:spcBef>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Data is stored in the cloud and </a:t>
            </a:r>
            <a:r>
              <a:rPr lang="en-IN" sz="2000" b="0" i="0" u="none" strike="noStrike" baseline="0" dirty="0">
                <a:solidFill>
                  <a:schemeClr val="bg1"/>
                </a:solidFill>
                <a:latin typeface="Calibri" panose="020F0502020204030204" pitchFamily="34" charset="0"/>
              </a:rPr>
              <a:t>application is usually </a:t>
            </a:r>
            <a:r>
              <a:rPr lang="en-IN" sz="2000" b="0" i="0" u="none" strike="noStrike" baseline="0" dirty="0" err="1">
                <a:solidFill>
                  <a:schemeClr val="bg1"/>
                </a:solidFill>
                <a:latin typeface="Calibri" panose="020F0502020204030204" pitchFamily="34" charset="0"/>
              </a:rPr>
              <a:t>cloudbased</a:t>
            </a:r>
            <a:r>
              <a:rPr lang="en-IN" sz="2000" b="0" i="0" u="none" strike="noStrike" baseline="0" dirty="0">
                <a:solidFill>
                  <a:schemeClr val="bg1"/>
                </a:solidFill>
                <a:latin typeface="Calibri" panose="020F0502020204030204" pitchFamily="34" charset="0"/>
              </a:rPr>
              <a:t>.</a:t>
            </a:r>
          </a:p>
          <a:p>
            <a:pPr marL="285750" indent="-285750" algn="l">
              <a:spcBef>
                <a:spcPts val="100"/>
              </a:spcBef>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endParaRPr>
          </a:p>
          <a:p>
            <a:pPr marL="285750" indent="-285750" algn="l">
              <a:spcBef>
                <a:spcPts val="100"/>
              </a:spcBef>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rPr>
              <a:t>Suitable for solutions where </a:t>
            </a:r>
            <a:r>
              <a:rPr lang="en-US" sz="2000" b="0" i="0" u="none" strike="noStrike" baseline="0" dirty="0">
                <a:solidFill>
                  <a:schemeClr val="bg1"/>
                </a:solidFill>
                <a:latin typeface="Calibri" panose="020F0502020204030204" pitchFamily="34" charset="0"/>
              </a:rPr>
              <a:t>the data involved is big, </a:t>
            </a:r>
            <a:r>
              <a:rPr lang="en-IN" sz="2000" b="0" i="0" u="none" strike="noStrike" baseline="0" dirty="0">
                <a:solidFill>
                  <a:schemeClr val="bg1"/>
                </a:solidFill>
                <a:latin typeface="Calibri" panose="020F0502020204030204" pitchFamily="34" charset="0"/>
              </a:rPr>
              <a:t>however, the primary analysis requirement is not computationally intensive and </a:t>
            </a:r>
            <a:r>
              <a:rPr lang="en-US" sz="2000" b="0" i="0" u="none" strike="noStrike" baseline="0" dirty="0">
                <a:solidFill>
                  <a:schemeClr val="bg1"/>
                </a:solidFill>
                <a:latin typeface="Calibri" panose="020F0502020204030204" pitchFamily="34" charset="0"/>
              </a:rPr>
              <a:t>can be done locally itself.</a:t>
            </a:r>
            <a:endParaRPr lang="en-IN" sz="2400" b="0" i="0" u="none" strike="noStrike" baseline="0" dirty="0">
              <a:solidFill>
                <a:schemeClr val="bg1"/>
              </a:solidFill>
              <a:latin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tretch>
            <a:fillRect/>
          </a:stretch>
        </p:blipFill>
        <p:spPr>
          <a:xfrm>
            <a:off x="5188858" y="1014504"/>
            <a:ext cx="2925445" cy="3873378"/>
          </a:xfrm>
          <a:prstGeom prst="rect">
            <a:avLst/>
          </a:prstGeom>
        </p:spPr>
      </p:pic>
    </p:spTree>
    <p:extLst>
      <p:ext uri="{BB962C8B-B14F-4D97-AF65-F5344CB8AC3E}">
        <p14:creationId xmlns:p14="http://schemas.microsoft.com/office/powerpoint/2010/main" val="312948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a16="http://schemas.microsoft.com/office/drawing/2014/main" id="{B6F76ECB-CC01-480B-9D73-29797750B1D4}"/>
              </a:ext>
            </a:extLst>
          </p:cNvPr>
          <p:cNvPicPr>
            <a:picLocks noChangeAspect="1"/>
          </p:cNvPicPr>
          <p:nvPr/>
        </p:nvPicPr>
        <p:blipFill>
          <a:blip r:embed="rId4"/>
          <a:srcRect/>
          <a:stretch/>
        </p:blipFill>
        <p:spPr>
          <a:xfrm>
            <a:off x="5240775" y="1012391"/>
            <a:ext cx="2821612" cy="3870354"/>
          </a:xfrm>
          <a:prstGeom prst="rect">
            <a:avLst/>
          </a:prstGeom>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3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383315" cy="2862322"/>
          </a:xfrm>
          <a:prstGeom prst="rect">
            <a:avLst/>
          </a:prstGeom>
          <a:noFill/>
        </p:spPr>
        <p:txBody>
          <a:bodyPr wrap="square">
            <a:spAutoFit/>
          </a:bodyPr>
          <a:lstStyle/>
          <a:p>
            <a:pPr marL="342900" indent="-342900" algn="l">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cs typeface="Calibri" panose="020F0502020204030204" pitchFamily="34" charset="0"/>
              </a:rPr>
              <a:t>A level-3 IoT system has a single node. Data is stored and analyzed in the cloud </a:t>
            </a:r>
            <a:r>
              <a:rPr lang="en-IN" sz="2000" b="0" i="0" u="none" strike="noStrike" baseline="0" dirty="0">
                <a:solidFill>
                  <a:schemeClr val="bg1"/>
                </a:solidFill>
                <a:latin typeface="Calibri" panose="020F0502020204030204" pitchFamily="34" charset="0"/>
                <a:cs typeface="Calibri" panose="020F0502020204030204" pitchFamily="34" charset="0"/>
              </a:rPr>
              <a:t>and application is </a:t>
            </a:r>
            <a:r>
              <a:rPr lang="en-IN" sz="2000" b="0" i="0" u="none" strike="noStrike" baseline="0" dirty="0" err="1">
                <a:solidFill>
                  <a:schemeClr val="bg1"/>
                </a:solidFill>
                <a:latin typeface="Calibri" panose="020F0502020204030204" pitchFamily="34" charset="0"/>
                <a:cs typeface="Calibri" panose="020F0502020204030204" pitchFamily="34" charset="0"/>
              </a:rPr>
              <a:t>cloudbased</a:t>
            </a:r>
            <a:r>
              <a:rPr lang="en-IN" sz="2000" b="0" i="0" u="none" strike="noStrike" baseline="0" dirty="0">
                <a:solidFill>
                  <a:schemeClr val="bg1"/>
                </a:solidFill>
                <a:latin typeface="Calibri" panose="020F0502020204030204" pitchFamily="34" charset="0"/>
                <a:cs typeface="Calibri" panose="020F0502020204030204" pitchFamily="34" charset="0"/>
              </a:rPr>
              <a:t>.</a:t>
            </a:r>
          </a:p>
          <a:p>
            <a:pPr marL="342900" indent="-342900" algn="l">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cs typeface="Calibri" panose="020F0502020204030204" pitchFamily="34" charset="0"/>
            </a:endParaRPr>
          </a:p>
          <a:p>
            <a:pPr marL="342900" indent="-342900" algn="l">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cs typeface="Calibri" panose="020F0502020204030204" pitchFamily="34" charset="0"/>
              </a:rPr>
              <a:t>Level-3 IoT systems are suitable for solutions </a:t>
            </a:r>
            <a:r>
              <a:rPr lang="en-US" sz="2000" b="0" i="0" u="none" strike="noStrike" baseline="0" dirty="0">
                <a:solidFill>
                  <a:schemeClr val="bg1"/>
                </a:solidFill>
                <a:latin typeface="Calibri" panose="020F0502020204030204" pitchFamily="34" charset="0"/>
                <a:cs typeface="Calibri" panose="020F0502020204030204" pitchFamily="34" charset="0"/>
              </a:rPr>
              <a:t>where the data involved is </a:t>
            </a:r>
            <a:r>
              <a:rPr lang="en-IN" sz="2000" b="0" i="0" u="none" strike="noStrike" baseline="0" dirty="0">
                <a:solidFill>
                  <a:schemeClr val="bg1"/>
                </a:solidFill>
                <a:latin typeface="Calibri" panose="020F0502020204030204" pitchFamily="34" charset="0"/>
                <a:cs typeface="Calibri" panose="020F0502020204030204" pitchFamily="34" charset="0"/>
              </a:rPr>
              <a:t>big and the analysis requirements are computationally intensive.</a:t>
            </a:r>
            <a:endParaRPr lang="en-IN" sz="2800" b="0" i="0" u="none" strike="noStrike" baseline="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6173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7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2" name="TextBox 1">
            <a:extLst>
              <a:ext uri="{FF2B5EF4-FFF2-40B4-BE49-F238E27FC236}">
                <a16:creationId xmlns:a16="http://schemas.microsoft.com/office/drawing/2014/main" id="{F9F5E081-FF14-4FAD-BCEC-EF1B43468811}"/>
              </a:ext>
            </a:extLst>
          </p:cNvPr>
          <p:cNvSpPr txBox="1"/>
          <p:nvPr/>
        </p:nvSpPr>
        <p:spPr>
          <a:xfrm>
            <a:off x="918147" y="1446551"/>
            <a:ext cx="7307705" cy="307777"/>
          </a:xfrm>
          <a:prstGeom prst="rect">
            <a:avLst/>
          </a:prstGeom>
          <a:noFill/>
        </p:spPr>
        <p:txBody>
          <a:bodyPr wrap="square" rtlCol="0">
            <a:spAutoFit/>
          </a:bodyPr>
          <a:lstStyle/>
          <a:p>
            <a:r>
              <a:rPr lang="en-IN" dirty="0">
                <a:solidFill>
                  <a:schemeClr val="bg1"/>
                </a:solidFill>
              </a:rPr>
              <a:t>Like every other IoT workshop, </a:t>
            </a:r>
          </a:p>
        </p:txBody>
      </p:sp>
      <p:sp>
        <p:nvSpPr>
          <p:cNvPr id="3" name="TextBox 2">
            <a:extLst>
              <a:ext uri="{FF2B5EF4-FFF2-40B4-BE49-F238E27FC236}">
                <a16:creationId xmlns:a16="http://schemas.microsoft.com/office/drawing/2014/main" id="{CBB8E355-9D84-4AC2-8685-69B3C295E898}"/>
              </a:ext>
            </a:extLst>
          </p:cNvPr>
          <p:cNvSpPr txBox="1"/>
          <p:nvPr/>
        </p:nvSpPr>
        <p:spPr>
          <a:xfrm>
            <a:off x="918147" y="2371981"/>
            <a:ext cx="7307705" cy="923330"/>
          </a:xfrm>
          <a:prstGeom prst="rect">
            <a:avLst/>
          </a:prstGeom>
          <a:noFill/>
        </p:spPr>
        <p:txBody>
          <a:bodyPr wrap="square" rtlCol="0">
            <a:spAutoFit/>
          </a:bodyPr>
          <a:lstStyle/>
          <a:p>
            <a:pPr algn="ctr"/>
            <a:r>
              <a:rPr lang="en-IN" sz="5400" dirty="0">
                <a:solidFill>
                  <a:schemeClr val="bg1"/>
                </a:solidFill>
              </a:rPr>
              <a:t>What is IoT?</a:t>
            </a:r>
          </a:p>
        </p:txBody>
      </p:sp>
    </p:spTree>
    <p:extLst>
      <p:ext uri="{BB962C8B-B14F-4D97-AF65-F5344CB8AC3E}">
        <p14:creationId xmlns:p14="http://schemas.microsoft.com/office/powerpoint/2010/main" val="334578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4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693319"/>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A level-4 IoT system has multiple nodes that perform local analysis. Data is stored in the cloud and </a:t>
            </a:r>
            <a:r>
              <a:rPr lang="en-IN" sz="1800" b="0" i="0" u="none" strike="noStrike" baseline="0" dirty="0">
                <a:solidFill>
                  <a:schemeClr val="bg1"/>
                </a:solidFill>
                <a:latin typeface="Calibri" panose="020F0502020204030204" pitchFamily="34" charset="0"/>
                <a:cs typeface="Calibri" panose="020F0502020204030204" pitchFamily="34" charset="0"/>
              </a:rPr>
              <a:t>application is cloud-based.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Level-4 contains local and </a:t>
            </a:r>
            <a:r>
              <a:rPr lang="en-US" sz="1800" b="0" i="0" u="none" strike="noStrike" baseline="0" dirty="0" err="1">
                <a:solidFill>
                  <a:schemeClr val="bg1"/>
                </a:solidFill>
                <a:latin typeface="Calibri" panose="020F0502020204030204" pitchFamily="34" charset="0"/>
                <a:cs typeface="Calibri" panose="020F0502020204030204" pitchFamily="34" charset="0"/>
              </a:rPr>
              <a:t>cloudbased</a:t>
            </a:r>
            <a:r>
              <a:rPr lang="en-US" sz="1800" dirty="0">
                <a:solidFill>
                  <a:schemeClr val="bg1"/>
                </a:solidFill>
                <a:latin typeface="Calibri" panose="020F0502020204030204" pitchFamily="34" charset="0"/>
                <a:cs typeface="Calibri" panose="020F0502020204030204" pitchFamily="34" charset="0"/>
              </a:rPr>
              <a:t> </a:t>
            </a:r>
            <a:r>
              <a:rPr lang="en-IN" sz="1800" b="0" i="0" u="none" strike="noStrike" baseline="0" dirty="0">
                <a:solidFill>
                  <a:schemeClr val="bg1"/>
                </a:solidFill>
                <a:latin typeface="Calibri" panose="020F0502020204030204" pitchFamily="34" charset="0"/>
                <a:cs typeface="Calibri" panose="020F0502020204030204" pitchFamily="34" charset="0"/>
              </a:rPr>
              <a:t>observer nodes which can subscribe to and receive </a:t>
            </a:r>
            <a:r>
              <a:rPr lang="en-US" sz="1800" b="0" i="0" u="none" strike="noStrike" baseline="0" dirty="0">
                <a:solidFill>
                  <a:schemeClr val="bg1"/>
                </a:solidFill>
                <a:latin typeface="Calibri" panose="020F0502020204030204" pitchFamily="34" charset="0"/>
                <a:cs typeface="Calibri" panose="020F0502020204030204" pitchFamily="34" charset="0"/>
              </a:rPr>
              <a:t>information collected in the cloud </a:t>
            </a:r>
            <a:r>
              <a:rPr lang="en-IN" sz="1800" b="0" i="0" u="none" strike="noStrike" baseline="0" dirty="0">
                <a:solidFill>
                  <a:schemeClr val="bg1"/>
                </a:solidFill>
                <a:latin typeface="Calibri" panose="020F0502020204030204" pitchFamily="34" charset="0"/>
                <a:cs typeface="Calibri" panose="020F0502020204030204" pitchFamily="34" charset="0"/>
              </a:rPr>
              <a:t>from IoT devices.</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Level-4 IoT systems are suitable </a:t>
            </a:r>
            <a:r>
              <a:rPr lang="en-IN" sz="1800" b="0" i="0" u="none" strike="noStrike" baseline="0" dirty="0">
                <a:solidFill>
                  <a:schemeClr val="bg1"/>
                </a:solidFill>
                <a:latin typeface="Calibri" panose="020F0502020204030204" pitchFamily="34" charset="0"/>
                <a:cs typeface="Calibri" panose="020F0502020204030204" pitchFamily="34" charset="0"/>
              </a:rPr>
              <a:t>for solutions where multiple </a:t>
            </a:r>
            <a:r>
              <a:rPr lang="en-US" sz="1800" b="0" i="0" u="none" strike="noStrike" baseline="0" dirty="0">
                <a:solidFill>
                  <a:schemeClr val="bg1"/>
                </a:solidFill>
                <a:latin typeface="Calibri" panose="020F0502020204030204" pitchFamily="34" charset="0"/>
                <a:cs typeface="Calibri" panose="020F0502020204030204" pitchFamily="34" charset="0"/>
              </a:rPr>
              <a:t>nodes are required, the data involved is big and the analysis </a:t>
            </a:r>
            <a:r>
              <a:rPr lang="en-IN" sz="1800" b="0" i="0" u="none" strike="noStrike" baseline="0" dirty="0">
                <a:solidFill>
                  <a:schemeClr val="bg1"/>
                </a:solidFill>
                <a:latin typeface="Calibri" panose="020F0502020204030204" pitchFamily="34" charset="0"/>
                <a:cs typeface="Calibri" panose="020F0502020204030204" pitchFamily="34" charset="0"/>
              </a:rPr>
              <a:t>requirements are computationally intensive.</a:t>
            </a:r>
            <a:endParaRPr lang="en-IN" sz="2400" b="0" i="0" u="none" strike="noStrike" baseline="0" dirty="0">
              <a:solidFill>
                <a:schemeClr val="bg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097417" y="1311222"/>
            <a:ext cx="3718923" cy="3277468"/>
          </a:xfrm>
          <a:prstGeom prst="rect">
            <a:avLst/>
          </a:prstGeom>
        </p:spPr>
      </p:pic>
    </p:spTree>
    <p:extLst>
      <p:ext uri="{BB962C8B-B14F-4D97-AF65-F5344CB8AC3E}">
        <p14:creationId xmlns:p14="http://schemas.microsoft.com/office/powerpoint/2010/main" val="335063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5</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693319"/>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A level-5 IoT system has multiple end nodes and one coordinator node.</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The end nodes that perform sensing </a:t>
            </a:r>
            <a:r>
              <a:rPr lang="en-IN" sz="1800" b="0" i="0" u="none" strike="noStrike" baseline="0" dirty="0">
                <a:solidFill>
                  <a:schemeClr val="bg1"/>
                </a:solidFill>
                <a:latin typeface="Calibri" panose="020F0502020204030204" pitchFamily="34" charset="0"/>
                <a:cs typeface="Calibri" panose="020F0502020204030204" pitchFamily="34" charset="0"/>
              </a:rPr>
              <a:t>and/or actuation.</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Coordinator node collects data from the end nodes and sends to the cloud.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Data is stored and analyzed in the cloud and application is cloud-based.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Level-5 IoT systems are suitable for solutions based on wireless sensor networks, in which the data involved is big and the analysis requirements </a:t>
            </a:r>
            <a:r>
              <a:rPr lang="en-IN" sz="1800" b="0" i="0" u="none" strike="noStrike" baseline="0" dirty="0">
                <a:solidFill>
                  <a:schemeClr val="bg1"/>
                </a:solidFill>
                <a:latin typeface="Calibri" panose="020F0502020204030204" pitchFamily="34" charset="0"/>
                <a:cs typeface="Calibri" panose="020F0502020204030204" pitchFamily="34" charset="0"/>
              </a:rPr>
              <a:t>are computationally intensive.</a:t>
            </a:r>
            <a:endParaRPr lang="en-IN" sz="2400" b="0" i="0" u="none" strike="noStrike" baseline="0" dirty="0">
              <a:solidFill>
                <a:schemeClr val="bg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101408" y="1276922"/>
            <a:ext cx="3718923" cy="2934587"/>
          </a:xfrm>
          <a:prstGeom prst="rect">
            <a:avLst/>
          </a:prstGeom>
        </p:spPr>
      </p:pic>
    </p:spTree>
    <p:extLst>
      <p:ext uri="{BB962C8B-B14F-4D97-AF65-F5344CB8AC3E}">
        <p14:creationId xmlns:p14="http://schemas.microsoft.com/office/powerpoint/2010/main" val="141710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6</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754874"/>
          </a:xfrm>
          <a:prstGeom prst="rect">
            <a:avLst/>
          </a:prstGeom>
          <a:noFill/>
        </p:spPr>
        <p:txBody>
          <a:bodyPr wrap="square">
            <a:spAutoFit/>
          </a:bodyPr>
          <a:lstStyle/>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A level-6 IoT system has multiple </a:t>
            </a:r>
            <a:r>
              <a:rPr lang="en-IN" sz="1700" b="0" i="0" u="none" strike="noStrike" baseline="0" dirty="0">
                <a:solidFill>
                  <a:schemeClr val="bg1"/>
                </a:solidFill>
                <a:latin typeface="Calibri" panose="020F0502020204030204" pitchFamily="34" charset="0"/>
                <a:cs typeface="Calibri" panose="020F0502020204030204" pitchFamily="34" charset="0"/>
              </a:rPr>
              <a:t>independent end nodes that </a:t>
            </a:r>
            <a:r>
              <a:rPr lang="en-US" sz="1700" b="0" i="0" u="none" strike="noStrike" baseline="0" dirty="0">
                <a:solidFill>
                  <a:schemeClr val="bg1"/>
                </a:solidFill>
                <a:latin typeface="Calibri" panose="020F0502020204030204" pitchFamily="34" charset="0"/>
                <a:cs typeface="Calibri" panose="020F0502020204030204" pitchFamily="34" charset="0"/>
              </a:rPr>
              <a:t>perform sensing and/or actuation and send data to the cloud.</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Data is stored in the cloud and </a:t>
            </a:r>
            <a:r>
              <a:rPr lang="en-IN" sz="1700" b="0" i="0" u="none" strike="noStrike" baseline="0" dirty="0">
                <a:solidFill>
                  <a:schemeClr val="bg1"/>
                </a:solidFill>
                <a:latin typeface="Calibri" panose="020F0502020204030204" pitchFamily="34" charset="0"/>
                <a:cs typeface="Calibri" panose="020F0502020204030204" pitchFamily="34" charset="0"/>
              </a:rPr>
              <a:t>application is cloud-based.</a:t>
            </a:r>
          </a:p>
          <a:p>
            <a:pPr marL="342900" indent="-342900" algn="l">
              <a:buClr>
                <a:schemeClr val="bg1"/>
              </a:buClr>
              <a:buFont typeface="Arial" panose="020B0604020202020204" pitchFamily="34" charset="0"/>
              <a:buChar char="•"/>
            </a:pPr>
            <a:r>
              <a:rPr lang="en-IN" sz="1700" b="0" i="0" u="none" strike="noStrike" baseline="0" dirty="0">
                <a:solidFill>
                  <a:schemeClr val="bg1"/>
                </a:solidFill>
                <a:latin typeface="Calibri" panose="020F0502020204030204" pitchFamily="34" charset="0"/>
                <a:cs typeface="Calibri" panose="020F0502020204030204" pitchFamily="34" charset="0"/>
              </a:rPr>
              <a:t>The analytics component analyses</a:t>
            </a:r>
            <a:r>
              <a:rPr lang="en-IN" sz="1700" dirty="0">
                <a:solidFill>
                  <a:schemeClr val="bg1"/>
                </a:solidFill>
                <a:latin typeface="Calibri" panose="020F0502020204030204" pitchFamily="34" charset="0"/>
                <a:cs typeface="Calibri" panose="020F0502020204030204" pitchFamily="34" charset="0"/>
              </a:rPr>
              <a:t> </a:t>
            </a:r>
            <a:r>
              <a:rPr lang="en-US" sz="1700" b="0" i="0" u="none" strike="noStrike" baseline="0" dirty="0">
                <a:solidFill>
                  <a:schemeClr val="bg1"/>
                </a:solidFill>
                <a:latin typeface="Calibri" panose="020F0502020204030204" pitchFamily="34" charset="0"/>
                <a:cs typeface="Calibri" panose="020F0502020204030204" pitchFamily="34" charset="0"/>
              </a:rPr>
              <a:t>the data and stores the results in </a:t>
            </a:r>
            <a:r>
              <a:rPr lang="en-IN" sz="1700" b="0" i="0" u="none" strike="noStrike" baseline="0" dirty="0">
                <a:solidFill>
                  <a:schemeClr val="bg1"/>
                </a:solidFill>
                <a:latin typeface="Calibri" panose="020F0502020204030204" pitchFamily="34" charset="0"/>
                <a:cs typeface="Calibri" panose="020F0502020204030204" pitchFamily="34" charset="0"/>
              </a:rPr>
              <a:t>the cloud database.</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The results are visualized with the </a:t>
            </a:r>
            <a:r>
              <a:rPr lang="en-IN" sz="1700" b="0" i="0" u="none" strike="noStrike" baseline="0" dirty="0">
                <a:solidFill>
                  <a:schemeClr val="bg1"/>
                </a:solidFill>
                <a:latin typeface="Calibri" panose="020F0502020204030204" pitchFamily="34" charset="0"/>
                <a:cs typeface="Calibri" panose="020F0502020204030204" pitchFamily="34" charset="0"/>
              </a:rPr>
              <a:t>cloud-based application.</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The centralized controller is aware of the status of all the end nodes and sends control commands to </a:t>
            </a:r>
            <a:r>
              <a:rPr lang="en-IN" sz="1700" b="0" i="0" u="none" strike="noStrike" baseline="0" dirty="0">
                <a:solidFill>
                  <a:schemeClr val="bg1"/>
                </a:solidFill>
                <a:latin typeface="Calibri" panose="020F0502020204030204" pitchFamily="34" charset="0"/>
                <a:cs typeface="Calibri" panose="020F0502020204030204" pitchFamily="34" charset="0"/>
              </a:rPr>
              <a:t>the nodes.</a:t>
            </a: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101408" y="1276484"/>
            <a:ext cx="3718923" cy="2806533"/>
          </a:xfrm>
          <a:prstGeom prst="rect">
            <a:avLst/>
          </a:prstGeom>
        </p:spPr>
      </p:pic>
    </p:spTree>
    <p:extLst>
      <p:ext uri="{BB962C8B-B14F-4D97-AF65-F5344CB8AC3E}">
        <p14:creationId xmlns:p14="http://schemas.microsoft.com/office/powerpoint/2010/main" val="383858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CB5F009-2D08-43DA-926C-1454046F9E4D}"/>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Type of IoT Protocol</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A2A9E7AF-CD5F-4227-AABE-111FD2E01F48}"/>
              </a:ext>
            </a:extLst>
          </p:cNvPr>
          <p:cNvSpPr txBox="1"/>
          <p:nvPr/>
        </p:nvSpPr>
        <p:spPr>
          <a:xfrm>
            <a:off x="616857" y="3660140"/>
            <a:ext cx="7910286"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endParaRPr lang="en-IN" sz="1800" dirty="0">
              <a:solidFill>
                <a:schemeClr val="bg1">
                  <a:lumMod val="65000"/>
                </a:schemeClr>
              </a:solidFill>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ED649BAA-66AA-456A-8D05-4CC2025616A0}"/>
              </a:ext>
            </a:extLst>
          </p:cNvPr>
          <p:cNvPicPr>
            <a:picLocks noChangeAspect="1"/>
          </p:cNvPicPr>
          <p:nvPr/>
        </p:nvPicPr>
        <p:blipFill>
          <a:blip r:embed="rId4"/>
          <a:stretch>
            <a:fillRect/>
          </a:stretch>
        </p:blipFill>
        <p:spPr>
          <a:xfrm>
            <a:off x="305802" y="1016318"/>
            <a:ext cx="4636646" cy="3110864"/>
          </a:xfrm>
          <a:prstGeom prst="rect">
            <a:avLst/>
          </a:prstGeom>
        </p:spPr>
      </p:pic>
      <p:pic>
        <p:nvPicPr>
          <p:cNvPr id="8" name="Picture 7" descr="Icon&#10;&#10;Description automatically generated">
            <a:extLst>
              <a:ext uri="{FF2B5EF4-FFF2-40B4-BE49-F238E27FC236}">
                <a16:creationId xmlns:a16="http://schemas.microsoft.com/office/drawing/2014/main" id="{E83985FD-251A-47DD-B941-0EC91768624C}"/>
              </a:ext>
            </a:extLst>
          </p:cNvPr>
          <p:cNvPicPr>
            <a:picLocks noChangeAspect="1"/>
          </p:cNvPicPr>
          <p:nvPr/>
        </p:nvPicPr>
        <p:blipFill>
          <a:blip r:embed="rId5"/>
          <a:stretch>
            <a:fillRect/>
          </a:stretch>
        </p:blipFill>
        <p:spPr>
          <a:xfrm>
            <a:off x="3816800" y="887246"/>
            <a:ext cx="5021398" cy="3369008"/>
          </a:xfrm>
          <a:prstGeom prst="rect">
            <a:avLst/>
          </a:prstGeom>
        </p:spPr>
      </p:pic>
      <p:sp>
        <p:nvSpPr>
          <p:cNvPr id="9" name="TextBox 8">
            <a:extLst>
              <a:ext uri="{FF2B5EF4-FFF2-40B4-BE49-F238E27FC236}">
                <a16:creationId xmlns:a16="http://schemas.microsoft.com/office/drawing/2014/main" id="{8B68CA4F-2514-45A0-A6BE-ED782F97E2C1}"/>
              </a:ext>
            </a:extLst>
          </p:cNvPr>
          <p:cNvSpPr txBox="1"/>
          <p:nvPr/>
        </p:nvSpPr>
        <p:spPr>
          <a:xfrm>
            <a:off x="869137" y="4000790"/>
            <a:ext cx="3509975" cy="584775"/>
          </a:xfrm>
          <a:prstGeom prst="rect">
            <a:avLst/>
          </a:prstGeom>
          <a:noFill/>
        </p:spPr>
        <p:txBody>
          <a:bodyPr wrap="square" rtlCol="0">
            <a:spAutoFit/>
          </a:bodyPr>
          <a:lstStyle/>
          <a:p>
            <a:pPr algn="ctr"/>
            <a:r>
              <a:rPr lang="en-IN" sz="3200" b="1" dirty="0">
                <a:solidFill>
                  <a:schemeClr val="bg1"/>
                </a:solidFill>
              </a:rPr>
              <a:t>IoT Network</a:t>
            </a:r>
          </a:p>
        </p:txBody>
      </p:sp>
      <p:sp>
        <p:nvSpPr>
          <p:cNvPr id="11" name="TextBox 10">
            <a:extLst>
              <a:ext uri="{FF2B5EF4-FFF2-40B4-BE49-F238E27FC236}">
                <a16:creationId xmlns:a16="http://schemas.microsoft.com/office/drawing/2014/main" id="{FB23A05D-EA4E-4C41-A9A5-F96FE0A55286}"/>
              </a:ext>
            </a:extLst>
          </p:cNvPr>
          <p:cNvSpPr txBox="1"/>
          <p:nvPr/>
        </p:nvSpPr>
        <p:spPr>
          <a:xfrm>
            <a:off x="5013775" y="3994644"/>
            <a:ext cx="2575015" cy="584775"/>
          </a:xfrm>
          <a:prstGeom prst="rect">
            <a:avLst/>
          </a:prstGeom>
          <a:noFill/>
        </p:spPr>
        <p:txBody>
          <a:bodyPr wrap="square" rtlCol="0">
            <a:spAutoFit/>
          </a:bodyPr>
          <a:lstStyle/>
          <a:p>
            <a:pPr algn="ctr"/>
            <a:r>
              <a:rPr lang="en-IN" sz="3200" b="1" dirty="0">
                <a:solidFill>
                  <a:schemeClr val="bg1"/>
                </a:solidFill>
              </a:rPr>
              <a:t>IoT Data</a:t>
            </a:r>
          </a:p>
        </p:txBody>
      </p:sp>
    </p:spTree>
    <p:extLst>
      <p:ext uri="{BB962C8B-B14F-4D97-AF65-F5344CB8AC3E}">
        <p14:creationId xmlns:p14="http://schemas.microsoft.com/office/powerpoint/2010/main" val="3663893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706510"/>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 </a:t>
            </a:r>
            <a:r>
              <a:rPr lang="en-IN" sz="1800" b="1"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Wifi</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p>
          <a:p>
            <a:pPr>
              <a:spcBef>
                <a:spcPts val="200"/>
              </a:spcBef>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Based on IEEE 802.11n </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and 5 GHz bands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- 50 -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600 Mbps maximum, the most common is 150-200 Mbps. </a:t>
            </a:r>
          </a:p>
        </p:txBody>
      </p:sp>
      <p:pic>
        <p:nvPicPr>
          <p:cNvPr id="5" name="Picture 4" descr="Logo, icon&#10;&#10;Description automatically generated">
            <a:extLst>
              <a:ext uri="{FF2B5EF4-FFF2-40B4-BE49-F238E27FC236}">
                <a16:creationId xmlns:a16="http://schemas.microsoft.com/office/drawing/2014/main" id="{EE3EE2B8-7D0C-4C72-9CF3-9F4A8C80670C}"/>
              </a:ext>
            </a:extLst>
          </p:cNvPr>
          <p:cNvPicPr>
            <a:picLocks noChangeAspect="1"/>
          </p:cNvPicPr>
          <p:nvPr/>
        </p:nvPicPr>
        <p:blipFill>
          <a:blip r:embed="rId4"/>
          <a:stretch>
            <a:fillRect/>
          </a:stretch>
        </p:blipFill>
        <p:spPr>
          <a:xfrm>
            <a:off x="5842952" y="1858278"/>
            <a:ext cx="2887997" cy="2080260"/>
          </a:xfrm>
          <a:prstGeom prst="rect">
            <a:avLst/>
          </a:prstGeom>
        </p:spPr>
      </p:pic>
    </p:spTree>
    <p:extLst>
      <p:ext uri="{BB962C8B-B14F-4D97-AF65-F5344CB8AC3E}">
        <p14:creationId xmlns:p14="http://schemas.microsoft.com/office/powerpoint/2010/main" val="3761680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291012"/>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Bluetooth</a:t>
            </a: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Bluetooth 4.2 core specification</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(ISM)</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10meter - 50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1MBps(</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Smart/BLE</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6" name="Picture 5" descr="Icon&#10;&#10;Description automatically generated">
            <a:extLst>
              <a:ext uri="{FF2B5EF4-FFF2-40B4-BE49-F238E27FC236}">
                <a16:creationId xmlns:a16="http://schemas.microsoft.com/office/drawing/2014/main" id="{F7B88F7B-5B7D-4E57-A5DA-BF5F7CFF0A8C}"/>
              </a:ext>
            </a:extLst>
          </p:cNvPr>
          <p:cNvPicPr>
            <a:picLocks noChangeAspect="1"/>
          </p:cNvPicPr>
          <p:nvPr/>
        </p:nvPicPr>
        <p:blipFill>
          <a:blip r:embed="rId4"/>
          <a:stretch>
            <a:fillRect/>
          </a:stretch>
        </p:blipFill>
        <p:spPr>
          <a:xfrm>
            <a:off x="6398584" y="1365823"/>
            <a:ext cx="1776733" cy="2411854"/>
          </a:xfrm>
          <a:prstGeom prst="rect">
            <a:avLst/>
          </a:prstGeom>
        </p:spPr>
      </p:pic>
    </p:spTree>
    <p:extLst>
      <p:ext uri="{BB962C8B-B14F-4D97-AF65-F5344CB8AC3E}">
        <p14:creationId xmlns:p14="http://schemas.microsoft.com/office/powerpoint/2010/main" val="2989364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291012"/>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3</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Zigbee</a:t>
            </a: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Zigbee 3.0 based on IEEE802.15.4</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(ISM)</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10 - 100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250KBps</a:t>
            </a:r>
          </a:p>
        </p:txBody>
      </p:sp>
      <p:pic>
        <p:nvPicPr>
          <p:cNvPr id="5" name="Picture 4" descr="Shape&#10;&#10;Description automatically generated with medium confidence">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r="77417" b="7378"/>
          <a:stretch/>
        </p:blipFill>
        <p:spPr>
          <a:xfrm>
            <a:off x="6254441" y="1559395"/>
            <a:ext cx="2065020" cy="2024710"/>
          </a:xfrm>
          <a:prstGeom prst="rect">
            <a:avLst/>
          </a:prstGeom>
        </p:spPr>
      </p:pic>
    </p:spTree>
    <p:extLst>
      <p:ext uri="{BB962C8B-B14F-4D97-AF65-F5344CB8AC3E}">
        <p14:creationId xmlns:p14="http://schemas.microsoft.com/office/powerpoint/2010/main" val="1472234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5429902" cy="3122009"/>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4. Cellular</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GSM/GPRS/EDGE(2G), UMTS/HSPA(3G), LTE(4G) </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900/1800/1900/2100MHz</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35km max for GSM, 200 km max for HSPA</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35 – 170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KBps</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a:blip r:embed="rId4"/>
          <a:srcRect t="976" b="976"/>
          <a:stretch/>
        </p:blipFill>
        <p:spPr>
          <a:xfrm>
            <a:off x="6254441" y="1559395"/>
            <a:ext cx="2065020" cy="2024710"/>
          </a:xfrm>
          <a:prstGeom prst="rect">
            <a:avLst/>
          </a:prstGeom>
          <a:effectLst>
            <a:innerShdw blurRad="1270000" dist="2540000">
              <a:schemeClr val="bg1"/>
            </a:innerShdw>
          </a:effectLst>
        </p:spPr>
      </p:pic>
    </p:spTree>
    <p:extLst>
      <p:ext uri="{BB962C8B-B14F-4D97-AF65-F5344CB8AC3E}">
        <p14:creationId xmlns:p14="http://schemas.microsoft.com/office/powerpoint/2010/main" val="3818247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4536076" cy="2706510"/>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 Lo</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Ra</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LoRa WAN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Various</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2.5km (Urban) and 15km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SubUrban</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0.3</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50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KBps</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l="703" r="4590"/>
          <a:stretch/>
        </p:blipFill>
        <p:spPr>
          <a:xfrm>
            <a:off x="5230551" y="1775459"/>
            <a:ext cx="3759672" cy="1737361"/>
          </a:xfrm>
          <a:prstGeom prst="rect">
            <a:avLst/>
          </a:prstGeom>
          <a:solidFill>
            <a:schemeClr val="lt1"/>
          </a:solidFill>
          <a:effectLst/>
        </p:spPr>
      </p:pic>
    </p:spTree>
    <p:extLst>
      <p:ext uri="{BB962C8B-B14F-4D97-AF65-F5344CB8AC3E}">
        <p14:creationId xmlns:p14="http://schemas.microsoft.com/office/powerpoint/2010/main" val="790615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4536076" cy="2706510"/>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6</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SigFox</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err="1">
                <a:solidFill>
                  <a:schemeClr val="bg1"/>
                </a:solidFill>
                <a:latin typeface="Calibri" panose="020F0502020204030204" pitchFamily="34" charset="0"/>
                <a:ea typeface="Times New Roman" panose="02020603050405020304" pitchFamily="18" charset="0"/>
                <a:cs typeface="Times New Roman" panose="02020603050405020304" pitchFamily="18" charset="0"/>
              </a:rPr>
              <a:t>SigFox</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900 MHz</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t>3 - 10</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km (Urban) and 30 - 50km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SubUrban</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 – 1000 Bps</a:t>
            </a: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l="566" r="-1619"/>
          <a:stretch/>
        </p:blipFill>
        <p:spPr>
          <a:xfrm>
            <a:off x="5341620" y="2189009"/>
            <a:ext cx="3671226" cy="1174652"/>
          </a:xfrm>
          <a:prstGeom prst="rect">
            <a:avLst/>
          </a:prstGeom>
          <a:solidFill>
            <a:schemeClr val="lt1"/>
          </a:solidFill>
          <a:effectLst/>
        </p:spPr>
      </p:pic>
    </p:spTree>
    <p:extLst>
      <p:ext uri="{BB962C8B-B14F-4D97-AF65-F5344CB8AC3E}">
        <p14:creationId xmlns:p14="http://schemas.microsoft.com/office/powerpoint/2010/main" val="422002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0EC0F03C-859B-44CC-9CBA-41A8C9D591D7}"/>
              </a:ext>
            </a:extLst>
          </p:cNvPr>
          <p:cNvSpPr txBox="1"/>
          <p:nvPr/>
        </p:nvSpPr>
        <p:spPr>
          <a:xfrm>
            <a:off x="977888" y="893618"/>
            <a:ext cx="7188223" cy="3714030"/>
          </a:xfrm>
          <a:prstGeom prst="rect">
            <a:avLst/>
          </a:prstGeom>
          <a:noFill/>
        </p:spPr>
        <p:txBody>
          <a:bodyPr wrap="square" rtlCol="0">
            <a:spAutoFit/>
          </a:bodyPr>
          <a:lstStyle/>
          <a:p>
            <a:pPr marL="285750" indent="-285750">
              <a:lnSpc>
                <a:spcPct val="200000"/>
              </a:lnSpc>
              <a:buClr>
                <a:schemeClr val="bg1"/>
              </a:buClr>
              <a:buFont typeface="Arial" panose="020B0604020202020204" pitchFamily="34" charset="0"/>
              <a:buChar char="•"/>
            </a:pPr>
            <a:r>
              <a:rPr lang="en-IN" sz="1500" dirty="0">
                <a:solidFill>
                  <a:schemeClr val="bg1"/>
                </a:solidFill>
              </a:rPr>
              <a:t>In the term, Internet of Things, “Thing” refers to any object. </a:t>
            </a:r>
            <a:r>
              <a:rPr lang="en-IN" sz="1500" dirty="0" err="1">
                <a:solidFill>
                  <a:schemeClr val="bg1"/>
                </a:solidFill>
              </a:rPr>
              <a:t>Eg</a:t>
            </a:r>
            <a:r>
              <a:rPr lang="en-IN" sz="1500" dirty="0">
                <a:solidFill>
                  <a:schemeClr val="bg1"/>
                </a:solidFill>
              </a:rPr>
              <a:t>: Table, fan, computer, phones, TV, AC, etc. </a:t>
            </a:r>
          </a:p>
          <a:p>
            <a:pPr marL="285750" indent="-285750">
              <a:lnSpc>
                <a:spcPct val="200000"/>
              </a:lnSpc>
              <a:buClr>
                <a:schemeClr val="bg1"/>
              </a:buClr>
              <a:buFont typeface="Arial" panose="020B0604020202020204" pitchFamily="34" charset="0"/>
              <a:buChar char="•"/>
            </a:pPr>
            <a:r>
              <a:rPr lang="en-IN" sz="1500" b="1" dirty="0">
                <a:solidFill>
                  <a:schemeClr val="accent6">
                    <a:lumMod val="40000"/>
                    <a:lumOff val="60000"/>
                  </a:schemeClr>
                </a:solidFill>
              </a:rPr>
              <a:t>What about Sensors?</a:t>
            </a:r>
            <a:r>
              <a:rPr lang="en-IN" sz="1500" dirty="0">
                <a:solidFill>
                  <a:schemeClr val="bg1"/>
                </a:solidFill>
              </a:rPr>
              <a:t> Anything and Everything that connects to the Internet is a part of IoT. An object may or may not have a sensor.</a:t>
            </a:r>
          </a:p>
          <a:p>
            <a:pPr marL="285750" indent="-285750">
              <a:lnSpc>
                <a:spcPct val="200000"/>
              </a:lnSpc>
              <a:buClr>
                <a:schemeClr val="bg1"/>
              </a:buClr>
              <a:buFont typeface="Arial" panose="020B0604020202020204" pitchFamily="34" charset="0"/>
              <a:buChar char="•"/>
            </a:pPr>
            <a:r>
              <a:rPr lang="en-IN" sz="1500" b="1" dirty="0">
                <a:solidFill>
                  <a:schemeClr val="accent6">
                    <a:lumMod val="40000"/>
                    <a:lumOff val="60000"/>
                  </a:schemeClr>
                </a:solidFill>
              </a:rPr>
              <a:t>Need of Internet?</a:t>
            </a:r>
            <a:r>
              <a:rPr lang="en-IN" sz="1500" dirty="0">
                <a:solidFill>
                  <a:schemeClr val="bg1"/>
                </a:solidFill>
              </a:rPr>
              <a:t> Connect every device with each other (inter-connect), to make a mesh of Connectivity among devices as well.</a:t>
            </a:r>
          </a:p>
          <a:p>
            <a:pPr marL="285750" indent="-285750">
              <a:lnSpc>
                <a:spcPct val="200000"/>
              </a:lnSpc>
              <a:buClr>
                <a:schemeClr val="bg1"/>
              </a:buClr>
              <a:buFont typeface="Arial" panose="020B0604020202020204" pitchFamily="34" charset="0"/>
              <a:buChar char="•"/>
            </a:pPr>
            <a:r>
              <a:rPr lang="en-IN" sz="1500" dirty="0">
                <a:solidFill>
                  <a:schemeClr val="bg1"/>
                </a:solidFill>
              </a:rPr>
              <a:t>In IoT, things need not be connected with cloud. They could form an IoT, even if it is running locally (LAN).</a:t>
            </a:r>
          </a:p>
        </p:txBody>
      </p:sp>
    </p:spTree>
    <p:extLst>
      <p:ext uri="{BB962C8B-B14F-4D97-AF65-F5344CB8AC3E}">
        <p14:creationId xmlns:p14="http://schemas.microsoft.com/office/powerpoint/2010/main" val="775851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Data Protocols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D78C91CF-6D3F-4FFC-ACD8-9B603F2C9FEA}"/>
              </a:ext>
            </a:extLst>
          </p:cNvPr>
          <p:cNvSpPr txBox="1"/>
          <p:nvPr/>
        </p:nvSpPr>
        <p:spPr>
          <a:xfrm>
            <a:off x="805544" y="1177424"/>
            <a:ext cx="7660276" cy="3749744"/>
          </a:xfrm>
          <a:prstGeom prst="rect">
            <a:avLst/>
          </a:prstGeom>
          <a:noFill/>
        </p:spPr>
        <p:txBody>
          <a:bodyPr wrap="square">
            <a:spAutoFit/>
          </a:bodyPr>
          <a:lstStyle/>
          <a:p>
            <a:pPr marL="342900" indent="-342900">
              <a:spcBef>
                <a:spcPts val="200"/>
              </a:spcBef>
              <a:buClr>
                <a:schemeClr val="bg1"/>
              </a:buClr>
              <a:buFont typeface="+mj-lt"/>
              <a:buAutoNum type="arabicPeriod"/>
            </a:pPr>
            <a:r>
              <a:rPr lang="en-IN" sz="1600" b="1" u="sng"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REST API</a:t>
            </a:r>
            <a:r>
              <a:rPr lang="en-IN"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a:t>
            </a:r>
            <a:r>
              <a:rPr lang="en-US" sz="1600" dirty="0">
                <a:solidFill>
                  <a:schemeClr val="bg1"/>
                </a:solidFill>
                <a:latin typeface="Calibri" panose="020F0502020204030204" pitchFamily="34" charset="0"/>
                <a:cs typeface="Calibri" panose="020F0502020204030204" pitchFamily="34" charset="0"/>
              </a:rPr>
              <a:t>pplication programming interface (API or web API) that conforms to the constraints of REST architectural style and allows for interaction with RESTful web services.</a:t>
            </a:r>
          </a:p>
          <a:p>
            <a:pPr marL="342900" indent="-342900">
              <a:spcBef>
                <a:spcPts val="200"/>
              </a:spcBef>
              <a:buClr>
                <a:schemeClr val="bg1"/>
              </a:buClr>
              <a:buFont typeface="+mj-lt"/>
              <a:buAutoNum type="arabicPeriod"/>
            </a:pP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WebSocket</a:t>
            </a:r>
            <a:r>
              <a:rPr lang="en-IN"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rPr>
              <a:t>A</a:t>
            </a:r>
            <a:r>
              <a:rPr lang="en-IN" sz="1600" dirty="0">
                <a:solidFill>
                  <a:schemeClr val="bg1"/>
                </a:solidFill>
                <a:latin typeface="Calibri" panose="020F0502020204030204" pitchFamily="34" charset="0"/>
                <a:cs typeface="Calibri" panose="020F0502020204030204" pitchFamily="34" charset="0"/>
              </a:rPr>
              <a:t> computer communications protocol, providing full-duplex communication channels over a single TCP connection. </a:t>
            </a:r>
          </a:p>
          <a:p>
            <a:pPr marL="342900" indent="-342900">
              <a:spcBef>
                <a:spcPts val="200"/>
              </a:spcBef>
              <a:buClr>
                <a:schemeClr val="bg1"/>
              </a:buClr>
              <a:buFont typeface="+mj-lt"/>
              <a:buAutoNum type="arabicPeriod"/>
            </a:pPr>
            <a:endPar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MQTT</a:t>
            </a:r>
            <a:r>
              <a:rPr lang="en-IN"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latin typeface="Calibri" panose="020F0502020204030204" pitchFamily="34" charset="0"/>
                <a:cs typeface="Calibri" panose="020F0502020204030204" pitchFamily="34" charset="0"/>
              </a:rPr>
              <a:t>MQTT is a lightweight, publish-subscribe network protocol that transports messages between devices. The protocol usually runs over TCP/IP, however, any network protocol that provides ordered, lossless, bi-directional connections can support MQTT. </a:t>
            </a:r>
          </a:p>
          <a:p>
            <a:pPr marL="342900" indent="-342900">
              <a:spcBef>
                <a:spcPts val="200"/>
              </a:spcBef>
              <a:buClr>
                <a:schemeClr val="bg1"/>
              </a:buClr>
              <a:buFont typeface="+mj-lt"/>
              <a:buAutoNum type="arabicPeriod"/>
            </a:pPr>
            <a:endParaRPr lang="en-US" sz="1600"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Others</a:t>
            </a:r>
            <a:r>
              <a:rPr lang="en-US" sz="1600" b="1" u="sng"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CoAP, AMQP, XMPP are some of the popular</a:t>
            </a:r>
            <a:r>
              <a:rPr lang="en-IN"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IoT data protocols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600"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4107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Device Communication</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D78C91CF-6D3F-4FFC-ACD8-9B603F2C9FEA}"/>
              </a:ext>
            </a:extLst>
          </p:cNvPr>
          <p:cNvSpPr txBox="1"/>
          <p:nvPr/>
        </p:nvSpPr>
        <p:spPr>
          <a:xfrm>
            <a:off x="805544" y="1177424"/>
            <a:ext cx="7660276" cy="3241913"/>
          </a:xfrm>
          <a:prstGeom prst="rect">
            <a:avLst/>
          </a:prstGeom>
          <a:noFill/>
        </p:spPr>
        <p:txBody>
          <a:bodyPr wrap="square">
            <a:spAutoFit/>
          </a:bodyPr>
          <a:lstStyle/>
          <a:p>
            <a:pPr marL="342900" indent="-342900">
              <a:spcBef>
                <a:spcPts val="200"/>
              </a:spcBef>
              <a:buClr>
                <a:schemeClr val="bg1"/>
              </a:buClr>
              <a:buFont typeface="+mj-lt"/>
              <a:buAutoNum type="arabicPeriod"/>
            </a:pPr>
            <a:r>
              <a:rPr lang="en-IN" sz="1800" b="1" u="sng"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Serial Communication</a:t>
            </a:r>
            <a:r>
              <a:rPr lang="en-IN" sz="1800" b="1"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cs typeface="Calibri" panose="020F0502020204030204" pitchFamily="34" charset="0"/>
              </a:rPr>
              <a:t>Uses one or two transmission lines to send and receive data, and that data is continuously sent and received one bit at a time.</a:t>
            </a:r>
            <a:endParaRPr lang="en-IN" sz="1800" b="1"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8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SPI Communication</a:t>
            </a:r>
            <a:r>
              <a:rPr lang="en-IN" sz="1800" b="1"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cs typeface="Calibri" panose="020F0502020204030204" pitchFamily="34" charset="0"/>
              </a:rPr>
              <a:t>Devices are in a master-slave relationship. The master is the controlling device (usually a microcontroller), while the slave (usually a sensor, display, or memory chip) takes instruction from the master. </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8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I2C Communication</a:t>
            </a:r>
            <a:r>
              <a:rPr lang="en-IN" sz="1800" b="1"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1800" dirty="0">
                <a:solidFill>
                  <a:schemeClr val="bg1"/>
                </a:solidFill>
                <a:latin typeface="Calibri" panose="020F0502020204030204" pitchFamily="34" charset="0"/>
                <a:cs typeface="Calibri" panose="020F0502020204030204" pitchFamily="34" charset="0"/>
              </a:rPr>
              <a:t>2C combines the best features of SPI and UARTs. You can connect multiple slaves to a single master (like SPI) and you can have multiple masters controlling single, or multiple slaves.</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636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2206702"/>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What is ESP32?</a:t>
            </a:r>
            <a:endParaRPr lang="en-IN" sz="40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419317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428702"/>
            <a:ext cx="5429902" cy="523220"/>
          </a:xfrm>
          <a:prstGeom prst="rect">
            <a:avLst/>
          </a:prstGeom>
          <a:noFill/>
        </p:spPr>
        <p:txBody>
          <a:bodyPr wrap="square" rtlCol="0">
            <a:spAutoFit/>
          </a:bodyPr>
          <a:lstStyle/>
          <a:p>
            <a:pPr algn="ctr"/>
            <a:r>
              <a:rPr lang="en-US" sz="2800" dirty="0" err="1">
                <a:solidFill>
                  <a:schemeClr val="bg1"/>
                </a:solidFill>
                <a:latin typeface="Amasis MT Pro Medium" panose="020B0604020202020204" pitchFamily="18" charset="0"/>
              </a:rPr>
              <a:t>Espressif</a:t>
            </a:r>
            <a:r>
              <a:rPr lang="en-US" sz="2800" dirty="0">
                <a:solidFill>
                  <a:schemeClr val="bg1"/>
                </a:solidFill>
                <a:latin typeface="Amasis MT Pro Medium" panose="020B0604020202020204" pitchFamily="18" charset="0"/>
              </a:rPr>
              <a:t> - 32</a:t>
            </a:r>
            <a:endParaRPr lang="en-IN" sz="2800" dirty="0">
              <a:solidFill>
                <a:schemeClr val="bg1"/>
              </a:solidFill>
              <a:latin typeface="Amasis MT Pro Medium" panose="020B0604020202020204" pitchFamily="18" charset="0"/>
            </a:endParaRPr>
          </a:p>
        </p:txBody>
      </p:sp>
      <p:sp>
        <p:nvSpPr>
          <p:cNvPr id="5" name="TextBox 4">
            <a:extLst>
              <a:ext uri="{FF2B5EF4-FFF2-40B4-BE49-F238E27FC236}">
                <a16:creationId xmlns:a16="http://schemas.microsoft.com/office/drawing/2014/main" id="{01179068-C7A6-47AE-8205-885D69B61296}"/>
              </a:ext>
            </a:extLst>
          </p:cNvPr>
          <p:cNvSpPr txBox="1"/>
          <p:nvPr/>
        </p:nvSpPr>
        <p:spPr>
          <a:xfrm>
            <a:off x="1087011" y="1153887"/>
            <a:ext cx="6424131" cy="3416320"/>
          </a:xfrm>
          <a:prstGeom prst="rect">
            <a:avLst/>
          </a:prstGeom>
          <a:noFill/>
        </p:spPr>
        <p:txBody>
          <a:bodyPr wrap="square">
            <a:spAutoFit/>
          </a:bodyPr>
          <a:lstStyle/>
          <a:p>
            <a:r>
              <a:rPr lang="en-US" sz="1800" dirty="0">
                <a:solidFill>
                  <a:schemeClr val="bg1"/>
                </a:solidFill>
                <a:latin typeface="Calibri" panose="020F0502020204030204" pitchFamily="34" charset="0"/>
                <a:cs typeface="Calibri" panose="020F0502020204030204" pitchFamily="34" charset="0"/>
              </a:rPr>
              <a:t>ESP32 is a system on a chip (SoC) that integrates the following features:</a:t>
            </a:r>
          </a:p>
          <a:p>
            <a:endParaRPr lang="en-US" sz="1800"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Wi-Fi (2.4 GHz band)</a:t>
            </a:r>
          </a:p>
          <a:p>
            <a:pPr marL="285750" indent="-285750">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Bluetooth</a:t>
            </a:r>
          </a:p>
          <a:p>
            <a:pPr marL="285750" indent="-285750">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Dual high performance </a:t>
            </a:r>
            <a:r>
              <a:rPr lang="en-US" sz="1800" dirty="0" err="1">
                <a:solidFill>
                  <a:schemeClr val="bg1"/>
                </a:solidFill>
                <a:latin typeface="Calibri" panose="020F0502020204030204" pitchFamily="34" charset="0"/>
                <a:cs typeface="Calibri" panose="020F0502020204030204" pitchFamily="34" charset="0"/>
              </a:rPr>
              <a:t>Xtensa</a:t>
            </a:r>
            <a:r>
              <a:rPr lang="en-US" sz="1800" dirty="0">
                <a:solidFill>
                  <a:schemeClr val="bg1"/>
                </a:solidFill>
                <a:latin typeface="Calibri" panose="020F0502020204030204" pitchFamily="34" charset="0"/>
                <a:cs typeface="Calibri" panose="020F0502020204030204" pitchFamily="34" charset="0"/>
              </a:rPr>
              <a:t>® 32-bit LX6 CPU cores</a:t>
            </a:r>
          </a:p>
          <a:p>
            <a:pPr marL="285750" indent="-285750">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Ultra Low Power co-processor</a:t>
            </a:r>
          </a:p>
          <a:p>
            <a:pPr marL="285750" indent="-285750">
              <a:buClr>
                <a:schemeClr val="bg1"/>
              </a:buClr>
              <a:buFont typeface="Arial" panose="020B0604020202020204" pitchFamily="34" charset="0"/>
              <a:buChar char="•"/>
            </a:pPr>
            <a:r>
              <a:rPr lang="en-US" sz="1800" dirty="0">
                <a:solidFill>
                  <a:schemeClr val="bg1"/>
                </a:solidFill>
                <a:latin typeface="Calibri" panose="020F0502020204030204" pitchFamily="34" charset="0"/>
                <a:cs typeface="Calibri" panose="020F0502020204030204" pitchFamily="34" charset="0"/>
              </a:rPr>
              <a:t>Multiple peripherals</a:t>
            </a:r>
          </a:p>
          <a:p>
            <a:pPr marL="285750" indent="-285750">
              <a:buClr>
                <a:schemeClr val="bg1"/>
              </a:buClr>
              <a:buFont typeface="Arial" panose="020B0604020202020204" pitchFamily="34" charset="0"/>
              <a:buChar char="•"/>
            </a:pPr>
            <a:endParaRPr lang="en-US" sz="1800" dirty="0">
              <a:solidFill>
                <a:schemeClr val="bg1"/>
              </a:solidFill>
              <a:latin typeface="Calibri" panose="020F0502020204030204" pitchFamily="34" charset="0"/>
              <a:cs typeface="Calibri" panose="020F0502020204030204" pitchFamily="34" charset="0"/>
            </a:endParaRPr>
          </a:p>
          <a:p>
            <a:pPr>
              <a:buClr>
                <a:schemeClr val="bg1"/>
              </a:buClr>
            </a:pPr>
            <a:r>
              <a:rPr lang="en-US" sz="1800" dirty="0">
                <a:solidFill>
                  <a:schemeClr val="bg1"/>
                </a:solidFill>
                <a:latin typeface="Calibri" panose="020F0502020204030204" pitchFamily="34" charset="0"/>
                <a:cs typeface="Calibri" panose="020F0502020204030204" pitchFamily="34" charset="0"/>
              </a:rPr>
              <a:t>It provides a robust, highly integrated platform, which helps meet the continuous demands for efficient </a:t>
            </a:r>
            <a:r>
              <a:rPr lang="en-US" sz="1800" dirty="0">
                <a:solidFill>
                  <a:schemeClr val="accent6">
                    <a:lumMod val="40000"/>
                    <a:lumOff val="60000"/>
                  </a:schemeClr>
                </a:solidFill>
                <a:latin typeface="Calibri" panose="020F0502020204030204" pitchFamily="34" charset="0"/>
                <a:cs typeface="Calibri" panose="020F0502020204030204" pitchFamily="34" charset="0"/>
              </a:rPr>
              <a:t>power</a:t>
            </a:r>
            <a:r>
              <a:rPr lang="en-US" sz="1800" dirty="0">
                <a:solidFill>
                  <a:schemeClr val="bg1"/>
                </a:solidFill>
                <a:latin typeface="Calibri" panose="020F0502020204030204" pitchFamily="34" charset="0"/>
                <a:cs typeface="Calibri" panose="020F0502020204030204" pitchFamily="34" charset="0"/>
              </a:rPr>
              <a:t> usage, </a:t>
            </a:r>
            <a:r>
              <a:rPr lang="en-US" sz="1800" dirty="0">
                <a:solidFill>
                  <a:schemeClr val="accent6">
                    <a:lumMod val="40000"/>
                    <a:lumOff val="60000"/>
                  </a:schemeClr>
                </a:solidFill>
                <a:latin typeface="Calibri" panose="020F0502020204030204" pitchFamily="34" charset="0"/>
                <a:cs typeface="Calibri" panose="020F0502020204030204" pitchFamily="34" charset="0"/>
              </a:rPr>
              <a:t>compact</a:t>
            </a:r>
            <a:r>
              <a:rPr lang="en-US" sz="1800" dirty="0">
                <a:solidFill>
                  <a:schemeClr val="bg1"/>
                </a:solidFill>
                <a:latin typeface="Calibri" panose="020F0502020204030204" pitchFamily="34" charset="0"/>
                <a:cs typeface="Calibri" panose="020F0502020204030204" pitchFamily="34" charset="0"/>
              </a:rPr>
              <a:t> design, </a:t>
            </a:r>
            <a:r>
              <a:rPr lang="en-US" sz="1800" dirty="0">
                <a:solidFill>
                  <a:schemeClr val="accent6">
                    <a:lumMod val="40000"/>
                    <a:lumOff val="60000"/>
                  </a:schemeClr>
                </a:solidFill>
                <a:latin typeface="Calibri" panose="020F0502020204030204" pitchFamily="34" charset="0"/>
                <a:cs typeface="Calibri" panose="020F0502020204030204" pitchFamily="34" charset="0"/>
              </a:rPr>
              <a:t>security</a:t>
            </a:r>
            <a:r>
              <a:rPr lang="en-US" sz="1800" dirty="0">
                <a:solidFill>
                  <a:schemeClr val="bg1"/>
                </a:solidFill>
                <a:latin typeface="Calibri" panose="020F0502020204030204" pitchFamily="34" charset="0"/>
                <a:cs typeface="Calibri" panose="020F0502020204030204" pitchFamily="34" charset="0"/>
              </a:rPr>
              <a:t>, high </a:t>
            </a:r>
            <a:r>
              <a:rPr lang="en-US" sz="1800" dirty="0">
                <a:solidFill>
                  <a:schemeClr val="accent6">
                    <a:lumMod val="40000"/>
                    <a:lumOff val="60000"/>
                  </a:schemeClr>
                </a:solidFill>
                <a:latin typeface="Calibri" panose="020F0502020204030204" pitchFamily="34" charset="0"/>
                <a:cs typeface="Calibri" panose="020F0502020204030204" pitchFamily="34" charset="0"/>
              </a:rPr>
              <a:t>performance</a:t>
            </a:r>
            <a:r>
              <a:rPr lang="en-US" sz="1800" dirty="0">
                <a:solidFill>
                  <a:schemeClr val="bg1"/>
                </a:solidFill>
                <a:latin typeface="Calibri" panose="020F0502020204030204" pitchFamily="34" charset="0"/>
                <a:cs typeface="Calibri" panose="020F0502020204030204" pitchFamily="34" charset="0"/>
              </a:rPr>
              <a:t>, and reliability.</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784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4287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ESP32 vs ESP32 Dev Board</a:t>
            </a:r>
            <a:endParaRPr lang="en-IN" sz="2800" dirty="0">
              <a:solidFill>
                <a:schemeClr val="bg1"/>
              </a:solidFill>
              <a:latin typeface="Amasis MT Pro Medium" panose="020B0604020202020204" pitchFamily="18" charset="0"/>
            </a:endParaRPr>
          </a:p>
        </p:txBody>
      </p:sp>
      <p:cxnSp>
        <p:nvCxnSpPr>
          <p:cNvPr id="4" name="Straight Connector 3">
            <a:extLst>
              <a:ext uri="{FF2B5EF4-FFF2-40B4-BE49-F238E27FC236}">
                <a16:creationId xmlns:a16="http://schemas.microsoft.com/office/drawing/2014/main" id="{7C3D8ADB-5782-478B-9402-DFC5BDED34AC}"/>
              </a:ext>
            </a:extLst>
          </p:cNvPr>
          <p:cNvCxnSpPr/>
          <p:nvPr/>
        </p:nvCxnSpPr>
        <p:spPr>
          <a:xfrm>
            <a:off x="4572000" y="1378857"/>
            <a:ext cx="0" cy="27722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electronics, circuit&#10;&#10;Description automatically generated">
            <a:extLst>
              <a:ext uri="{FF2B5EF4-FFF2-40B4-BE49-F238E27FC236}">
                <a16:creationId xmlns:a16="http://schemas.microsoft.com/office/drawing/2014/main" id="{BDCDF50B-848F-4631-AE05-8135CD9B5FF3}"/>
              </a:ext>
            </a:extLst>
          </p:cNvPr>
          <p:cNvPicPr>
            <a:picLocks noChangeAspect="1"/>
          </p:cNvPicPr>
          <p:nvPr/>
        </p:nvPicPr>
        <p:blipFill>
          <a:blip r:embed="rId4"/>
          <a:stretch>
            <a:fillRect/>
          </a:stretch>
        </p:blipFill>
        <p:spPr>
          <a:xfrm>
            <a:off x="862916" y="1617420"/>
            <a:ext cx="3018294" cy="2178066"/>
          </a:xfrm>
          <a:prstGeom prst="rect">
            <a:avLst/>
          </a:prstGeom>
        </p:spPr>
      </p:pic>
      <p:pic>
        <p:nvPicPr>
          <p:cNvPr id="7" name="Picture 6" descr="A picture containing electronics, circuit&#10;&#10;Description automatically generated">
            <a:extLst>
              <a:ext uri="{FF2B5EF4-FFF2-40B4-BE49-F238E27FC236}">
                <a16:creationId xmlns:a16="http://schemas.microsoft.com/office/drawing/2014/main" id="{E5949542-37DF-4C99-A897-B00C7E5376C5}"/>
              </a:ext>
            </a:extLst>
          </p:cNvPr>
          <p:cNvPicPr>
            <a:picLocks noChangeAspect="1"/>
          </p:cNvPicPr>
          <p:nvPr/>
        </p:nvPicPr>
        <p:blipFill rotWithShape="1">
          <a:blip r:embed="rId5"/>
          <a:srcRect t="4644" b="15812"/>
          <a:stretch/>
        </p:blipFill>
        <p:spPr>
          <a:xfrm>
            <a:off x="5347257" y="1617420"/>
            <a:ext cx="2738221" cy="2178066"/>
          </a:xfrm>
          <a:prstGeom prst="rect">
            <a:avLst/>
          </a:prstGeom>
        </p:spPr>
      </p:pic>
    </p:spTree>
    <p:extLst>
      <p:ext uri="{BB962C8B-B14F-4D97-AF65-F5344CB8AC3E}">
        <p14:creationId xmlns:p14="http://schemas.microsoft.com/office/powerpoint/2010/main" val="204913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CE13D32A-0E50-4C58-81D1-DC04A61848D3}"/>
              </a:ext>
            </a:extLst>
          </p:cNvPr>
          <p:cNvSpPr txBox="1"/>
          <p:nvPr/>
        </p:nvSpPr>
        <p:spPr>
          <a:xfrm>
            <a:off x="1250102" y="1065696"/>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Get Started with ESP32 on Arduino IDE</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
        <p:nvSpPr>
          <p:cNvPr id="7" name="TextBox 6">
            <a:extLst>
              <a:ext uri="{FF2B5EF4-FFF2-40B4-BE49-F238E27FC236}">
                <a16:creationId xmlns:a16="http://schemas.microsoft.com/office/drawing/2014/main" id="{82FE6365-52EC-477B-AD0E-0C084C453814}"/>
              </a:ext>
            </a:extLst>
          </p:cNvPr>
          <p:cNvSpPr txBox="1"/>
          <p:nvPr/>
        </p:nvSpPr>
        <p:spPr>
          <a:xfrm>
            <a:off x="4332513" y="2730648"/>
            <a:ext cx="4100287" cy="707886"/>
          </a:xfrm>
          <a:prstGeom prst="rect">
            <a:avLst/>
          </a:prstGeom>
          <a:noFill/>
        </p:spPr>
        <p:txBody>
          <a:bodyPr wrap="square" rtlCol="0">
            <a:spAutoFit/>
          </a:bodyPr>
          <a:lstStyle/>
          <a:p>
            <a:r>
              <a:rPr lang="en-US" sz="4000" dirty="0">
                <a:solidFill>
                  <a:schemeClr val="accent6">
                    <a:lumMod val="40000"/>
                    <a:lumOff val="60000"/>
                  </a:schemeClr>
                </a:solidFill>
              </a:rPr>
              <a:t>shorturl.at/cySV6</a:t>
            </a:r>
            <a:endParaRPr lang="en-IN" sz="4000" dirty="0">
              <a:solidFill>
                <a:schemeClr val="accent6">
                  <a:lumMod val="40000"/>
                  <a:lumOff val="60000"/>
                </a:schemeClr>
              </a:solidFill>
            </a:endParaRPr>
          </a:p>
        </p:txBody>
      </p:sp>
      <p:pic>
        <p:nvPicPr>
          <p:cNvPr id="8" name="Picture 7" descr="Qr code&#10;&#10;Description automatically generated">
            <a:extLst>
              <a:ext uri="{FF2B5EF4-FFF2-40B4-BE49-F238E27FC236}">
                <a16:creationId xmlns:a16="http://schemas.microsoft.com/office/drawing/2014/main" id="{7D4D2ECF-3ED7-4589-88A4-5958EDBE391A}"/>
              </a:ext>
            </a:extLst>
          </p:cNvPr>
          <p:cNvPicPr>
            <a:picLocks noChangeAspect="1"/>
          </p:cNvPicPr>
          <p:nvPr/>
        </p:nvPicPr>
        <p:blipFill>
          <a:blip r:embed="rId4"/>
          <a:stretch>
            <a:fillRect/>
          </a:stretch>
        </p:blipFill>
        <p:spPr>
          <a:xfrm>
            <a:off x="1442222" y="2033215"/>
            <a:ext cx="2454729" cy="2454729"/>
          </a:xfrm>
          <a:prstGeom prst="rect">
            <a:avLst/>
          </a:prstGeom>
        </p:spPr>
      </p:pic>
    </p:spTree>
    <p:extLst>
      <p:ext uri="{BB962C8B-B14F-4D97-AF65-F5344CB8AC3E}">
        <p14:creationId xmlns:p14="http://schemas.microsoft.com/office/powerpoint/2010/main" val="3475697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6" name="TextBox 5">
            <a:extLst>
              <a:ext uri="{FF2B5EF4-FFF2-40B4-BE49-F238E27FC236}">
                <a16:creationId xmlns:a16="http://schemas.microsoft.com/office/drawing/2014/main" id="{CE13D32A-0E50-4C58-81D1-DC04A61848D3}"/>
              </a:ext>
            </a:extLst>
          </p:cNvPr>
          <p:cNvSpPr txBox="1"/>
          <p:nvPr/>
        </p:nvSpPr>
        <p:spPr>
          <a:xfrm>
            <a:off x="1250102" y="1065696"/>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(Web Server on ESP32)</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
        <p:nvSpPr>
          <p:cNvPr id="8" name="TextBox 7">
            <a:extLst>
              <a:ext uri="{FF2B5EF4-FFF2-40B4-BE49-F238E27FC236}">
                <a16:creationId xmlns:a16="http://schemas.microsoft.com/office/drawing/2014/main" id="{35083F69-7D25-4FBB-BEC4-3C95B2C31B07}"/>
              </a:ext>
            </a:extLst>
          </p:cNvPr>
          <p:cNvSpPr txBox="1"/>
          <p:nvPr/>
        </p:nvSpPr>
        <p:spPr>
          <a:xfrm>
            <a:off x="4303485" y="2746981"/>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shorturl.at/hlLV7</a:t>
            </a:r>
            <a:endParaRPr lang="en-IN" sz="4000" dirty="0">
              <a:solidFill>
                <a:schemeClr val="accent6">
                  <a:lumMod val="40000"/>
                  <a:lumOff val="60000"/>
                </a:schemeClr>
              </a:solidFill>
            </a:endParaRPr>
          </a:p>
        </p:txBody>
      </p:sp>
      <p:pic>
        <p:nvPicPr>
          <p:cNvPr id="9" name="Picture 8" descr="Qr code&#10;&#10;Description automatically generated">
            <a:extLst>
              <a:ext uri="{FF2B5EF4-FFF2-40B4-BE49-F238E27FC236}">
                <a16:creationId xmlns:a16="http://schemas.microsoft.com/office/drawing/2014/main" id="{AB206454-3B2A-4576-8152-95EE524D1234}"/>
              </a:ext>
            </a:extLst>
          </p:cNvPr>
          <p:cNvPicPr>
            <a:picLocks noChangeAspect="1"/>
          </p:cNvPicPr>
          <p:nvPr/>
        </p:nvPicPr>
        <p:blipFill>
          <a:blip r:embed="rId4"/>
          <a:stretch>
            <a:fillRect/>
          </a:stretch>
        </p:blipFill>
        <p:spPr>
          <a:xfrm>
            <a:off x="1404122" y="2033214"/>
            <a:ext cx="2454729" cy="2454729"/>
          </a:xfrm>
          <a:prstGeom prst="rect">
            <a:avLst/>
          </a:prstGeom>
          <a:noFill/>
          <a:effectLst/>
        </p:spPr>
      </p:pic>
    </p:spTree>
    <p:extLst>
      <p:ext uri="{BB962C8B-B14F-4D97-AF65-F5344CB8AC3E}">
        <p14:creationId xmlns:p14="http://schemas.microsoft.com/office/powerpoint/2010/main" val="470314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2E58A9F-5093-4680-8E32-1C45C19E7F69}"/>
              </a:ext>
            </a:extLst>
          </p:cNvPr>
          <p:cNvSpPr txBox="1"/>
          <p:nvPr/>
        </p:nvSpPr>
        <p:spPr>
          <a:xfrm>
            <a:off x="1944037" y="511162"/>
            <a:ext cx="5255926" cy="646331"/>
          </a:xfrm>
          <a:prstGeom prst="rect">
            <a:avLst/>
          </a:prstGeom>
          <a:noFill/>
        </p:spPr>
        <p:txBody>
          <a:bodyPr wrap="square" rtlCol="0">
            <a:spAutoFit/>
          </a:bodyPr>
          <a:lstStyle/>
          <a:p>
            <a:pPr algn="ctr"/>
            <a:r>
              <a:rPr lang="en-IN" sz="3600" dirty="0">
                <a:solidFill>
                  <a:schemeClr val="bg1"/>
                </a:solidFill>
              </a:rPr>
              <a:t>IoT Platforms</a:t>
            </a:r>
          </a:p>
        </p:txBody>
      </p:sp>
      <p:sp>
        <p:nvSpPr>
          <p:cNvPr id="4" name="TextBox 3">
            <a:extLst>
              <a:ext uri="{FF2B5EF4-FFF2-40B4-BE49-F238E27FC236}">
                <a16:creationId xmlns:a16="http://schemas.microsoft.com/office/drawing/2014/main" id="{41B52E30-00B5-47BB-809F-B12799E3E1F3}"/>
              </a:ext>
            </a:extLst>
          </p:cNvPr>
          <p:cNvSpPr txBox="1"/>
          <p:nvPr/>
        </p:nvSpPr>
        <p:spPr>
          <a:xfrm>
            <a:off x="950688" y="1713693"/>
            <a:ext cx="4536076" cy="2185214"/>
          </a:xfrm>
          <a:prstGeom prst="rect">
            <a:avLst/>
          </a:prstGeom>
          <a:noFill/>
        </p:spPr>
        <p:txBody>
          <a:bodyPr wrap="square">
            <a:spAutoFit/>
          </a:bodyPr>
          <a:lstStyle/>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Blynk IoT</a:t>
            </a: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ThingSpeak API</a:t>
            </a: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Arduino IoT Cloud</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3AADDBCD-98E4-47B0-937E-87BC80A15A35}"/>
              </a:ext>
            </a:extLst>
          </p:cNvPr>
          <p:cNvPicPr>
            <a:picLocks noChangeAspect="1"/>
          </p:cNvPicPr>
          <p:nvPr/>
        </p:nvPicPr>
        <p:blipFill>
          <a:blip r:embed="rId4"/>
          <a:stretch>
            <a:fillRect/>
          </a:stretch>
        </p:blipFill>
        <p:spPr>
          <a:xfrm>
            <a:off x="4394084" y="1370720"/>
            <a:ext cx="1092680" cy="1092680"/>
          </a:xfrm>
          <a:prstGeom prst="rect">
            <a:avLst/>
          </a:prstGeom>
        </p:spPr>
      </p:pic>
      <p:pic>
        <p:nvPicPr>
          <p:cNvPr id="7" name="Picture 6" descr="Logo&#10;&#10;Description automatically generated">
            <a:extLst>
              <a:ext uri="{FF2B5EF4-FFF2-40B4-BE49-F238E27FC236}">
                <a16:creationId xmlns:a16="http://schemas.microsoft.com/office/drawing/2014/main" id="{D3171E99-6B63-4DF8-BD3F-FFCAB5A9B549}"/>
              </a:ext>
            </a:extLst>
          </p:cNvPr>
          <p:cNvPicPr>
            <a:picLocks noChangeAspect="1"/>
          </p:cNvPicPr>
          <p:nvPr/>
        </p:nvPicPr>
        <p:blipFill>
          <a:blip r:embed="rId5"/>
          <a:stretch>
            <a:fillRect/>
          </a:stretch>
        </p:blipFill>
        <p:spPr>
          <a:xfrm>
            <a:off x="5460675" y="2730744"/>
            <a:ext cx="2732637" cy="464512"/>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A5795020-C5C7-43B8-9936-0FE3147563B3}"/>
              </a:ext>
            </a:extLst>
          </p:cNvPr>
          <p:cNvPicPr>
            <a:picLocks noChangeAspect="1"/>
          </p:cNvPicPr>
          <p:nvPr/>
        </p:nvPicPr>
        <p:blipFill>
          <a:blip r:embed="rId6"/>
          <a:stretch>
            <a:fillRect/>
          </a:stretch>
        </p:blipFill>
        <p:spPr>
          <a:xfrm>
            <a:off x="4259462" y="3336562"/>
            <a:ext cx="1447032" cy="1124691"/>
          </a:xfrm>
          <a:prstGeom prst="rect">
            <a:avLst/>
          </a:prstGeom>
        </p:spPr>
      </p:pic>
    </p:spTree>
    <p:extLst>
      <p:ext uri="{BB962C8B-B14F-4D97-AF65-F5344CB8AC3E}">
        <p14:creationId xmlns:p14="http://schemas.microsoft.com/office/powerpoint/2010/main" val="272028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4" name="Picture 3">
            <a:extLst>
              <a:ext uri="{FF2B5EF4-FFF2-40B4-BE49-F238E27FC236}">
                <a16:creationId xmlns:a16="http://schemas.microsoft.com/office/drawing/2014/main" id="{22EAE7F0-A3AC-4AF2-9E2F-20EBE36A5C0B}"/>
              </a:ext>
            </a:extLst>
          </p:cNvPr>
          <p:cNvPicPr>
            <a:picLocks noChangeAspect="1"/>
          </p:cNvPicPr>
          <p:nvPr/>
        </p:nvPicPr>
        <p:blipFill>
          <a:blip r:embed="rId4"/>
          <a:srcRect/>
          <a:stretch/>
        </p:blipFill>
        <p:spPr>
          <a:xfrm>
            <a:off x="1208179" y="1931616"/>
            <a:ext cx="2454729" cy="2454729"/>
          </a:xfrm>
          <a:prstGeom prst="rect">
            <a:avLst/>
          </a:prstGeom>
          <a:noFill/>
          <a:effectLst/>
        </p:spPr>
      </p:pic>
      <p:sp>
        <p:nvSpPr>
          <p:cNvPr id="5" name="TextBox 4">
            <a:extLst>
              <a:ext uri="{FF2B5EF4-FFF2-40B4-BE49-F238E27FC236}">
                <a16:creationId xmlns:a16="http://schemas.microsoft.com/office/drawing/2014/main" id="{E12A689D-31FB-417C-B1CE-A7809B1700B1}"/>
              </a:ext>
            </a:extLst>
          </p:cNvPr>
          <p:cNvSpPr txBox="1"/>
          <p:nvPr/>
        </p:nvSpPr>
        <p:spPr>
          <a:xfrm>
            <a:off x="4332513" y="2689200"/>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shorturl.at/rvyR0</a:t>
            </a:r>
            <a:endParaRPr lang="en-IN" sz="4000" dirty="0">
              <a:solidFill>
                <a:schemeClr val="accent6">
                  <a:lumMod val="40000"/>
                  <a:lumOff val="60000"/>
                </a:schemeClr>
              </a:solidFill>
            </a:endParaRPr>
          </a:p>
        </p:txBody>
      </p:sp>
      <p:sp>
        <p:nvSpPr>
          <p:cNvPr id="6" name="TextBox 5">
            <a:extLst>
              <a:ext uri="{FF2B5EF4-FFF2-40B4-BE49-F238E27FC236}">
                <a16:creationId xmlns:a16="http://schemas.microsoft.com/office/drawing/2014/main" id="{593FE635-8687-42EE-9413-8E99A7621AC1}"/>
              </a:ext>
            </a:extLst>
          </p:cNvPr>
          <p:cNvSpPr txBox="1"/>
          <p:nvPr/>
        </p:nvSpPr>
        <p:spPr>
          <a:xfrm>
            <a:off x="1250102" y="854995"/>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(IoT Platforms)</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Tree>
    <p:extLst>
      <p:ext uri="{BB962C8B-B14F-4D97-AF65-F5344CB8AC3E}">
        <p14:creationId xmlns:p14="http://schemas.microsoft.com/office/powerpoint/2010/main" val="426550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70FCEEA2-3223-4B22-B17E-7BFEB36B60D3}"/>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sp>
        <p:nvSpPr>
          <p:cNvPr id="2" name="TextBox 1">
            <a:extLst>
              <a:ext uri="{FF2B5EF4-FFF2-40B4-BE49-F238E27FC236}">
                <a16:creationId xmlns:a16="http://schemas.microsoft.com/office/drawing/2014/main" id="{F11EA086-2555-4DB2-906A-C950FC76F176}"/>
              </a:ext>
            </a:extLst>
          </p:cNvPr>
          <p:cNvSpPr txBox="1"/>
          <p:nvPr/>
        </p:nvSpPr>
        <p:spPr>
          <a:xfrm>
            <a:off x="609600" y="1400629"/>
            <a:ext cx="6582229" cy="3284041"/>
          </a:xfrm>
          <a:prstGeom prst="rect">
            <a:avLst/>
          </a:prstGeom>
          <a:noFill/>
        </p:spPr>
        <p:txBody>
          <a:bodyPr wrap="square" rtlCol="0">
            <a:spAutoFit/>
          </a:bodyPr>
          <a:lstStyle/>
          <a:p>
            <a:pPr>
              <a:lnSpc>
                <a:spcPct val="150000"/>
              </a:lnSpc>
            </a:pPr>
            <a:r>
              <a:rPr lang="en-US" dirty="0">
                <a:solidFill>
                  <a:schemeClr val="bg1"/>
                </a:solidFill>
              </a:rPr>
              <a:t>Arduino IoT Cloud is an application that helps makers build connected objects in a quick, easy and secure way. You can connect multiple devices to each other and allow them to exchange real-time data. You can also monitor them from anywhere using a simple user interface.</a:t>
            </a:r>
            <a:br>
              <a:rPr lang="en-US" dirty="0">
                <a:solidFill>
                  <a:schemeClr val="bg1"/>
                </a:solidFill>
              </a:rPr>
            </a:br>
            <a:br>
              <a:rPr lang="en-US" dirty="0">
                <a:solidFill>
                  <a:schemeClr val="bg1"/>
                </a:solidFill>
              </a:rPr>
            </a:br>
            <a:r>
              <a:rPr lang="en-US" dirty="0">
                <a:solidFill>
                  <a:schemeClr val="bg1"/>
                </a:solidFill>
              </a:rPr>
              <a:t>Arduino has taken a step forward to keep IoT as simple and reachable as possible. Initially, IoT Cloud was available only to the Arduino Boards, but now, it even provides Web Sketches for other third-party boards like ESP8266 / 32, </a:t>
            </a:r>
            <a:r>
              <a:rPr lang="en-US" dirty="0" err="1">
                <a:solidFill>
                  <a:schemeClr val="bg1"/>
                </a:solidFill>
              </a:rPr>
              <a:t>LoRaWAN</a:t>
            </a:r>
            <a:r>
              <a:rPr lang="en-US" dirty="0">
                <a:solidFill>
                  <a:schemeClr val="bg1"/>
                </a:solidFill>
              </a:rPr>
              <a:t> as well.</a:t>
            </a:r>
          </a:p>
          <a:p>
            <a:pPr>
              <a:lnSpc>
                <a:spcPct val="150000"/>
              </a:lnSpc>
            </a:pPr>
            <a:endParaRPr lang="en-IN" dirty="0">
              <a:solidFill>
                <a:schemeClr val="bg1"/>
              </a:solidFill>
            </a:endParaRPr>
          </a:p>
        </p:txBody>
      </p:sp>
      <p:pic>
        <p:nvPicPr>
          <p:cNvPr id="6" name="Picture 5" descr="A picture containing text, sign&#10;&#10;Description automatically generated">
            <a:extLst>
              <a:ext uri="{FF2B5EF4-FFF2-40B4-BE49-F238E27FC236}">
                <a16:creationId xmlns:a16="http://schemas.microsoft.com/office/drawing/2014/main" id="{9961AC29-1795-4109-8619-EC785F937883}"/>
              </a:ext>
            </a:extLst>
          </p:cNvPr>
          <p:cNvPicPr>
            <a:picLocks noChangeAspect="1"/>
          </p:cNvPicPr>
          <p:nvPr/>
        </p:nvPicPr>
        <p:blipFill>
          <a:blip r:embed="rId4"/>
          <a:stretch>
            <a:fillRect/>
          </a:stretch>
        </p:blipFill>
        <p:spPr>
          <a:xfrm>
            <a:off x="6905059" y="1807369"/>
            <a:ext cx="1966912" cy="1528762"/>
          </a:xfrm>
          <a:prstGeom prst="rect">
            <a:avLst/>
          </a:prstGeom>
        </p:spPr>
      </p:pic>
    </p:spTree>
    <p:extLst>
      <p:ext uri="{BB962C8B-B14F-4D97-AF65-F5344CB8AC3E}">
        <p14:creationId xmlns:p14="http://schemas.microsoft.com/office/powerpoint/2010/main" val="135057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3" name="Picture 2" descr="Diagram, timeline&#10;&#10;Description automatically generated">
            <a:extLst>
              <a:ext uri="{FF2B5EF4-FFF2-40B4-BE49-F238E27FC236}">
                <a16:creationId xmlns:a16="http://schemas.microsoft.com/office/drawing/2014/main" id="{9AD26C75-A6EF-4EB3-8FE6-2A30E408F8F1}"/>
              </a:ext>
            </a:extLst>
          </p:cNvPr>
          <p:cNvPicPr>
            <a:picLocks noChangeAspect="1"/>
          </p:cNvPicPr>
          <p:nvPr/>
        </p:nvPicPr>
        <p:blipFill>
          <a:blip r:embed="rId4"/>
          <a:stretch>
            <a:fillRect/>
          </a:stretch>
        </p:blipFill>
        <p:spPr>
          <a:xfrm>
            <a:off x="0" y="1221990"/>
            <a:ext cx="9144000" cy="3473878"/>
          </a:xfrm>
          <a:prstGeom prst="rect">
            <a:avLst/>
          </a:prstGeom>
        </p:spPr>
      </p:pic>
    </p:spTree>
    <p:extLst>
      <p:ext uri="{BB962C8B-B14F-4D97-AF65-F5344CB8AC3E}">
        <p14:creationId xmlns:p14="http://schemas.microsoft.com/office/powerpoint/2010/main" val="1592819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ABE0A71B-CA64-4241-8D16-8A4121BFC9FA}"/>
              </a:ext>
            </a:extLst>
          </p:cNvPr>
          <p:cNvSpPr txBox="1"/>
          <p:nvPr/>
        </p:nvSpPr>
        <p:spPr>
          <a:xfrm>
            <a:off x="747485" y="4096302"/>
            <a:ext cx="7649028" cy="430887"/>
          </a:xfrm>
          <a:prstGeom prst="rect">
            <a:avLst/>
          </a:prstGeom>
          <a:noFill/>
        </p:spPr>
        <p:txBody>
          <a:bodyPr wrap="square">
            <a:spAutoFit/>
          </a:bodyPr>
          <a:lstStyle/>
          <a:p>
            <a:r>
              <a:rPr lang="en-IN" sz="2200" dirty="0">
                <a:solidFill>
                  <a:schemeClr val="accent6">
                    <a:lumMod val="40000"/>
                    <a:lumOff val="60000"/>
                  </a:schemeClr>
                </a:solidFill>
              </a:rPr>
              <a:t>https://docs.arduino.cc/cloud/iot-cloud/tutorials/esp-32-cloud</a:t>
            </a:r>
          </a:p>
        </p:txBody>
      </p:sp>
      <p:pic>
        <p:nvPicPr>
          <p:cNvPr id="5" name="Picture 4" descr="Qr code&#10;&#10;Description automatically generated">
            <a:extLst>
              <a:ext uri="{FF2B5EF4-FFF2-40B4-BE49-F238E27FC236}">
                <a16:creationId xmlns:a16="http://schemas.microsoft.com/office/drawing/2014/main" id="{9C91B58D-77EE-417D-986F-67C6B07DA4B8}"/>
              </a:ext>
            </a:extLst>
          </p:cNvPr>
          <p:cNvPicPr>
            <a:picLocks noChangeAspect="1"/>
          </p:cNvPicPr>
          <p:nvPr/>
        </p:nvPicPr>
        <p:blipFill>
          <a:blip r:embed="rId4"/>
          <a:stretch>
            <a:fillRect/>
          </a:stretch>
        </p:blipFill>
        <p:spPr>
          <a:xfrm>
            <a:off x="1753782" y="1318985"/>
            <a:ext cx="2546981" cy="2546981"/>
          </a:xfrm>
          <a:prstGeom prst="rect">
            <a:avLst/>
          </a:prstGeom>
        </p:spPr>
      </p:pic>
      <p:sp>
        <p:nvSpPr>
          <p:cNvPr id="9" name="TextBox 8">
            <a:extLst>
              <a:ext uri="{FF2B5EF4-FFF2-40B4-BE49-F238E27FC236}">
                <a16:creationId xmlns:a16="http://schemas.microsoft.com/office/drawing/2014/main" id="{7851290D-6769-4E9F-AEB9-8AEBF8308906}"/>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pic>
        <p:nvPicPr>
          <p:cNvPr id="10" name="Picture 9" descr="A picture containing text, sign&#10;&#10;Description automatically generated">
            <a:extLst>
              <a:ext uri="{FF2B5EF4-FFF2-40B4-BE49-F238E27FC236}">
                <a16:creationId xmlns:a16="http://schemas.microsoft.com/office/drawing/2014/main" id="{58891A87-604C-400D-91C5-83CF549E434D}"/>
              </a:ext>
            </a:extLst>
          </p:cNvPr>
          <p:cNvPicPr>
            <a:picLocks noChangeAspect="1"/>
          </p:cNvPicPr>
          <p:nvPr/>
        </p:nvPicPr>
        <p:blipFill>
          <a:blip r:embed="rId5"/>
          <a:stretch>
            <a:fillRect/>
          </a:stretch>
        </p:blipFill>
        <p:spPr>
          <a:xfrm>
            <a:off x="4572000" y="1213609"/>
            <a:ext cx="3494781" cy="2716282"/>
          </a:xfrm>
          <a:prstGeom prst="rect">
            <a:avLst/>
          </a:prstGeom>
        </p:spPr>
      </p:pic>
    </p:spTree>
    <p:extLst>
      <p:ext uri="{BB962C8B-B14F-4D97-AF65-F5344CB8AC3E}">
        <p14:creationId xmlns:p14="http://schemas.microsoft.com/office/powerpoint/2010/main" val="1090050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7" name="TextBox 6">
            <a:extLst>
              <a:ext uri="{FF2B5EF4-FFF2-40B4-BE49-F238E27FC236}">
                <a16:creationId xmlns:a16="http://schemas.microsoft.com/office/drawing/2014/main" id="{4D6BD5AC-DA67-4539-849B-A6A36C75C6D2}"/>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(1/5)</a:t>
            </a:r>
            <a:endParaRPr lang="en-IN" sz="4000" dirty="0">
              <a:solidFill>
                <a:schemeClr val="bg1"/>
              </a:solidFill>
              <a:latin typeface="Amasis MT Pro Medium" panose="020B0604020202020204" pitchFamily="18" charset="0"/>
            </a:endParaRPr>
          </a:p>
        </p:txBody>
      </p:sp>
      <p:sp>
        <p:nvSpPr>
          <p:cNvPr id="8" name="TextBox 7">
            <a:extLst>
              <a:ext uri="{FF2B5EF4-FFF2-40B4-BE49-F238E27FC236}">
                <a16:creationId xmlns:a16="http://schemas.microsoft.com/office/drawing/2014/main" id="{4842FF75-E53F-4DF5-AAFA-892BFD68915C}"/>
              </a:ext>
            </a:extLst>
          </p:cNvPr>
          <p:cNvSpPr txBox="1"/>
          <p:nvPr/>
        </p:nvSpPr>
        <p:spPr>
          <a:xfrm>
            <a:off x="682172" y="1334736"/>
            <a:ext cx="7932058" cy="2731773"/>
          </a:xfrm>
          <a:prstGeom prst="rect">
            <a:avLst/>
          </a:prstGeom>
          <a:noFill/>
        </p:spPr>
        <p:txBody>
          <a:bodyPr wrap="square" rtlCol="0">
            <a:spAutoFit/>
          </a:bodyPr>
          <a:lstStyle/>
          <a:p>
            <a:pPr>
              <a:lnSpc>
                <a:spcPct val="150000"/>
              </a:lnSpc>
            </a:pPr>
            <a:r>
              <a:rPr lang="en-IN" sz="2000" b="1" dirty="0">
                <a:solidFill>
                  <a:schemeClr val="bg1"/>
                </a:solidFill>
                <a:latin typeface="Adobe Gothic Std B" panose="020B0800000000000000" pitchFamily="34" charset="-128"/>
                <a:ea typeface="Adobe Gothic Std B" panose="020B0800000000000000" pitchFamily="34" charset="-128"/>
                <a:cs typeface="Calibri" panose="020F0502020204030204" pitchFamily="34" charset="0"/>
              </a:rPr>
              <a:t>Create a Flow Diagram of an IoT Network, in a Forest</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Add necessary devices and sensors required, to be used in the Wildlife of Forest.</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Concern on Climate Monitor like fire, moisture, rain,  etc.</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Mention the IoT Level used, with an explanation on the flow. State reasons for each block.</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Make sure any device/sensor MUST not link directly to any Animal or Organism.</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Scores based upon Creativity and Uniqueness.</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Use Pen-Paper/Photoshop/</a:t>
            </a:r>
            <a:r>
              <a:rPr lang="en-IN" sz="1600" dirty="0" err="1">
                <a:solidFill>
                  <a:schemeClr val="bg1"/>
                </a:solidFill>
                <a:latin typeface="Calibri" panose="020F0502020204030204" pitchFamily="34" charset="0"/>
                <a:cs typeface="Calibri" panose="020F0502020204030204" pitchFamily="34" charset="0"/>
              </a:rPr>
              <a:t>FlowChartBuilder</a:t>
            </a:r>
            <a:r>
              <a:rPr lang="en-IN" sz="1600" dirty="0">
                <a:solidFill>
                  <a:schemeClr val="bg1"/>
                </a:solidFill>
                <a:latin typeface="Calibri" panose="020F0502020204030204" pitchFamily="34" charset="0"/>
                <a:cs typeface="Calibri" panose="020F0502020204030204" pitchFamily="34" charset="0"/>
              </a:rPr>
              <a:t>/Anything. No restrictions on that.</a:t>
            </a:r>
          </a:p>
        </p:txBody>
      </p:sp>
    </p:spTree>
    <p:extLst>
      <p:ext uri="{BB962C8B-B14F-4D97-AF65-F5344CB8AC3E}">
        <p14:creationId xmlns:p14="http://schemas.microsoft.com/office/powerpoint/2010/main" val="3242234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(2/5)</a:t>
            </a:r>
            <a:endParaRPr lang="en-IN" sz="40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E974958F-2FE5-4BDB-8C8B-B68CC9553E96}"/>
              </a:ext>
            </a:extLst>
          </p:cNvPr>
          <p:cNvSpPr txBox="1"/>
          <p:nvPr/>
        </p:nvSpPr>
        <p:spPr>
          <a:xfrm>
            <a:off x="4506684" y="1334736"/>
            <a:ext cx="4267202" cy="3382144"/>
          </a:xfrm>
          <a:prstGeom prst="rect">
            <a:avLst/>
          </a:prstGeom>
          <a:noFill/>
        </p:spPr>
        <p:txBody>
          <a:bodyPr wrap="square" rtlCol="0">
            <a:spAutoFit/>
          </a:bodyPr>
          <a:lstStyle/>
          <a:p>
            <a:pPr>
              <a:lnSpc>
                <a:spcPct val="150000"/>
              </a:lnSpc>
              <a:buClr>
                <a:schemeClr val="bg1"/>
              </a:buClr>
            </a:pPr>
            <a:r>
              <a:rPr lang="en-IN" sz="1200" dirty="0">
                <a:solidFill>
                  <a:schemeClr val="bg1"/>
                </a:solidFill>
              </a:rPr>
              <a:t>Use the Blynk App and create a </a:t>
            </a:r>
            <a:r>
              <a:rPr lang="en-IN" sz="1200" dirty="0">
                <a:solidFill>
                  <a:schemeClr val="accent6">
                    <a:lumMod val="40000"/>
                    <a:lumOff val="60000"/>
                  </a:schemeClr>
                </a:solidFill>
              </a:rPr>
              <a:t>Basic Home Automation Control</a:t>
            </a:r>
            <a:r>
              <a:rPr lang="en-IN" sz="1200" dirty="0">
                <a:solidFill>
                  <a:schemeClr val="bg1"/>
                </a:solidFill>
              </a:rPr>
              <a:t>. Follow the Configuration :</a:t>
            </a:r>
          </a:p>
          <a:p>
            <a:pPr marL="285750" indent="-285750">
              <a:lnSpc>
                <a:spcPct val="150000"/>
              </a:lnSpc>
              <a:buClr>
                <a:schemeClr val="bg1"/>
              </a:buClr>
              <a:buFont typeface="Arial" panose="020B0604020202020204" pitchFamily="34" charset="0"/>
              <a:buChar char="•"/>
            </a:pPr>
            <a:r>
              <a:rPr lang="en-IN" sz="1200" dirty="0">
                <a:solidFill>
                  <a:schemeClr val="bg1"/>
                </a:solidFill>
              </a:rPr>
              <a:t>V0 – Button</a:t>
            </a:r>
          </a:p>
          <a:p>
            <a:pPr marL="285750" indent="-285750">
              <a:lnSpc>
                <a:spcPct val="150000"/>
              </a:lnSpc>
              <a:buClr>
                <a:schemeClr val="bg1"/>
              </a:buClr>
              <a:buFont typeface="Arial" panose="020B0604020202020204" pitchFamily="34" charset="0"/>
              <a:buChar char="•"/>
            </a:pPr>
            <a:r>
              <a:rPr lang="en-IN" sz="1200" dirty="0">
                <a:solidFill>
                  <a:schemeClr val="bg1"/>
                </a:solidFill>
              </a:rPr>
              <a:t>V1 – Slider (0 - 1023) – Show Value</a:t>
            </a:r>
          </a:p>
          <a:p>
            <a:pPr marL="285750" indent="-285750">
              <a:lnSpc>
                <a:spcPct val="150000"/>
              </a:lnSpc>
              <a:buClr>
                <a:schemeClr val="bg1"/>
              </a:buClr>
              <a:buFont typeface="Arial" panose="020B0604020202020204" pitchFamily="34" charset="0"/>
              <a:buChar char="•"/>
            </a:pPr>
            <a:r>
              <a:rPr lang="en-IN" sz="1200" dirty="0">
                <a:solidFill>
                  <a:schemeClr val="bg1"/>
                </a:solidFill>
              </a:rPr>
              <a:t>V2 – Step H (0 - 1023) – Show Value – icon(+/-)</a:t>
            </a:r>
          </a:p>
          <a:p>
            <a:pPr marL="285750" indent="-285750">
              <a:lnSpc>
                <a:spcPct val="150000"/>
              </a:lnSpc>
              <a:buClr>
                <a:schemeClr val="bg1"/>
              </a:buClr>
              <a:buFont typeface="Arial" panose="020B0604020202020204" pitchFamily="34" charset="0"/>
              <a:buChar char="•"/>
            </a:pPr>
            <a:r>
              <a:rPr lang="en-IN" sz="1200" dirty="0">
                <a:solidFill>
                  <a:schemeClr val="bg1"/>
                </a:solidFill>
              </a:rPr>
              <a:t>V3 – Value Display (0 – 255)</a:t>
            </a:r>
          </a:p>
          <a:p>
            <a:pPr marL="285750" indent="-285750">
              <a:lnSpc>
                <a:spcPct val="150000"/>
              </a:lnSpc>
              <a:buClr>
                <a:schemeClr val="bg1"/>
              </a:buClr>
              <a:buFont typeface="Arial" panose="020B0604020202020204" pitchFamily="34" charset="0"/>
              <a:buChar char="•"/>
            </a:pPr>
            <a:r>
              <a:rPr lang="en-IN" sz="1200" dirty="0">
                <a:solidFill>
                  <a:schemeClr val="bg1"/>
                </a:solidFill>
              </a:rPr>
              <a:t>V4 – Gauge (0 - 1023) - ºC </a:t>
            </a:r>
          </a:p>
          <a:p>
            <a:pPr marL="285750" indent="-285750">
              <a:lnSpc>
                <a:spcPct val="150000"/>
              </a:lnSpc>
              <a:buClr>
                <a:schemeClr val="bg1"/>
              </a:buClr>
              <a:buFont typeface="Arial" panose="020B0604020202020204" pitchFamily="34" charset="0"/>
              <a:buChar char="•"/>
            </a:pPr>
            <a:r>
              <a:rPr lang="en-IN" sz="1200" dirty="0">
                <a:solidFill>
                  <a:schemeClr val="bg1"/>
                </a:solidFill>
              </a:rPr>
              <a:t>V5 – LED</a:t>
            </a:r>
          </a:p>
          <a:p>
            <a:pPr>
              <a:lnSpc>
                <a:spcPct val="150000"/>
              </a:lnSpc>
              <a:buClr>
                <a:schemeClr val="bg1"/>
              </a:buClr>
            </a:pPr>
            <a:r>
              <a:rPr lang="en-IN" sz="1200" dirty="0">
                <a:solidFill>
                  <a:schemeClr val="bg1"/>
                </a:solidFill>
              </a:rPr>
              <a:t>Copy the </a:t>
            </a:r>
            <a:r>
              <a:rPr lang="en-IN" sz="1200" dirty="0">
                <a:solidFill>
                  <a:schemeClr val="accent6">
                    <a:lumMod val="40000"/>
                    <a:lumOff val="60000"/>
                  </a:schemeClr>
                </a:solidFill>
              </a:rPr>
              <a:t>Auth Token </a:t>
            </a:r>
            <a:r>
              <a:rPr lang="en-IN" sz="1200" dirty="0">
                <a:solidFill>
                  <a:schemeClr val="bg1"/>
                </a:solidFill>
              </a:rPr>
              <a:t>of the Project and Paste it on the </a:t>
            </a:r>
            <a:r>
              <a:rPr lang="en-IN" sz="1200" dirty="0" err="1">
                <a:solidFill>
                  <a:schemeClr val="bg1"/>
                </a:solidFill>
              </a:rPr>
              <a:t>WebPage</a:t>
            </a:r>
            <a:r>
              <a:rPr lang="en-IN" sz="1200" dirty="0">
                <a:solidFill>
                  <a:schemeClr val="bg1"/>
                </a:solidFill>
              </a:rPr>
              <a:t> and click Enter. </a:t>
            </a:r>
          </a:p>
          <a:p>
            <a:pPr>
              <a:lnSpc>
                <a:spcPct val="150000"/>
              </a:lnSpc>
              <a:buClr>
                <a:schemeClr val="bg1"/>
              </a:buClr>
            </a:pPr>
            <a:r>
              <a:rPr lang="en-IN" sz="1200" dirty="0">
                <a:solidFill>
                  <a:schemeClr val="bg1"/>
                </a:solidFill>
              </a:rPr>
              <a:t>Send a </a:t>
            </a:r>
            <a:r>
              <a:rPr lang="en-IN" sz="1200" dirty="0">
                <a:solidFill>
                  <a:schemeClr val="accent6">
                    <a:lumMod val="40000"/>
                    <a:lumOff val="60000"/>
                  </a:schemeClr>
                </a:solidFill>
              </a:rPr>
              <a:t>screenshot of the Blynk App </a:t>
            </a:r>
            <a:r>
              <a:rPr lang="en-IN" sz="1200" dirty="0">
                <a:solidFill>
                  <a:schemeClr val="bg1"/>
                </a:solidFill>
              </a:rPr>
              <a:t>with the Configuration working.</a:t>
            </a:r>
          </a:p>
        </p:txBody>
      </p:sp>
      <p:pic>
        <p:nvPicPr>
          <p:cNvPr id="7" name="Picture 6" descr="Graphical user interface, application&#10;&#10;Description automatically generated">
            <a:extLst>
              <a:ext uri="{FF2B5EF4-FFF2-40B4-BE49-F238E27FC236}">
                <a16:creationId xmlns:a16="http://schemas.microsoft.com/office/drawing/2014/main" id="{52812124-5084-4CA2-B3CC-C714D972782B}"/>
              </a:ext>
            </a:extLst>
          </p:cNvPr>
          <p:cNvPicPr>
            <a:picLocks noChangeAspect="1"/>
          </p:cNvPicPr>
          <p:nvPr/>
        </p:nvPicPr>
        <p:blipFill>
          <a:blip r:embed="rId4"/>
          <a:stretch>
            <a:fillRect/>
          </a:stretch>
        </p:blipFill>
        <p:spPr>
          <a:xfrm>
            <a:off x="696202" y="1499135"/>
            <a:ext cx="1747520" cy="1638300"/>
          </a:xfrm>
          <a:prstGeom prst="rect">
            <a:avLst/>
          </a:prstGeom>
        </p:spPr>
      </p:pic>
      <p:sp>
        <p:nvSpPr>
          <p:cNvPr id="10" name="TextBox 9">
            <a:extLst>
              <a:ext uri="{FF2B5EF4-FFF2-40B4-BE49-F238E27FC236}">
                <a16:creationId xmlns:a16="http://schemas.microsoft.com/office/drawing/2014/main" id="{1D2E2F7E-A37D-490D-8A4C-FFF6DC6EAF49}"/>
              </a:ext>
            </a:extLst>
          </p:cNvPr>
          <p:cNvSpPr txBox="1"/>
          <p:nvPr/>
        </p:nvSpPr>
        <p:spPr>
          <a:xfrm>
            <a:off x="745550" y="4213434"/>
            <a:ext cx="3396343" cy="307777"/>
          </a:xfrm>
          <a:prstGeom prst="rect">
            <a:avLst/>
          </a:prstGeom>
          <a:noFill/>
        </p:spPr>
        <p:txBody>
          <a:bodyPr wrap="square">
            <a:spAutoFit/>
          </a:bodyPr>
          <a:lstStyle/>
          <a:p>
            <a:r>
              <a:rPr lang="en-IN" b="1" dirty="0">
                <a:solidFill>
                  <a:schemeClr val="accent6">
                    <a:lumMod val="40000"/>
                    <a:lumOff val="60000"/>
                  </a:schemeClr>
                </a:solidFill>
              </a:rPr>
              <a:t>Blynk_HomeAutomation_Verifier.html</a:t>
            </a:r>
          </a:p>
        </p:txBody>
      </p:sp>
      <p:pic>
        <p:nvPicPr>
          <p:cNvPr id="6" name="Picture 5">
            <a:extLst>
              <a:ext uri="{FF2B5EF4-FFF2-40B4-BE49-F238E27FC236}">
                <a16:creationId xmlns:a16="http://schemas.microsoft.com/office/drawing/2014/main" id="{D0238372-E075-4129-B62B-947BA464704B}"/>
              </a:ext>
            </a:extLst>
          </p:cNvPr>
          <p:cNvPicPr>
            <a:picLocks noChangeAspect="1"/>
          </p:cNvPicPr>
          <p:nvPr/>
        </p:nvPicPr>
        <p:blipFill>
          <a:blip r:embed="rId5"/>
          <a:srcRect/>
          <a:stretch/>
        </p:blipFill>
        <p:spPr>
          <a:xfrm>
            <a:off x="2557409" y="2262736"/>
            <a:ext cx="1766879" cy="1766879"/>
          </a:xfrm>
          <a:prstGeom prst="rect">
            <a:avLst/>
          </a:prstGeom>
        </p:spPr>
      </p:pic>
    </p:spTree>
    <p:extLst>
      <p:ext uri="{BB962C8B-B14F-4D97-AF65-F5344CB8AC3E}">
        <p14:creationId xmlns:p14="http://schemas.microsoft.com/office/powerpoint/2010/main" val="2884574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857049"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Submission Link</a:t>
            </a:r>
            <a:endParaRPr lang="en-IN" sz="4000" dirty="0">
              <a:solidFill>
                <a:schemeClr val="bg1"/>
              </a:solidFill>
              <a:latin typeface="Amasis MT Pro Medium" panose="020B0604020202020204" pitchFamily="18" charset="0"/>
            </a:endParaRPr>
          </a:p>
        </p:txBody>
      </p:sp>
      <p:sp>
        <p:nvSpPr>
          <p:cNvPr id="5" name="TextBox 4">
            <a:extLst>
              <a:ext uri="{FF2B5EF4-FFF2-40B4-BE49-F238E27FC236}">
                <a16:creationId xmlns:a16="http://schemas.microsoft.com/office/drawing/2014/main" id="{F69E5ED1-B55B-46A9-8D35-A8DA6825D5C0}"/>
              </a:ext>
            </a:extLst>
          </p:cNvPr>
          <p:cNvSpPr txBox="1"/>
          <p:nvPr/>
        </p:nvSpPr>
        <p:spPr>
          <a:xfrm>
            <a:off x="2068285" y="3939709"/>
            <a:ext cx="5138058" cy="589072"/>
          </a:xfrm>
          <a:prstGeom prst="rect">
            <a:avLst/>
          </a:prstGeom>
          <a:noFill/>
        </p:spPr>
        <p:txBody>
          <a:bodyPr wrap="square" rtlCol="0">
            <a:spAutoFit/>
          </a:bodyPr>
          <a:lstStyle/>
          <a:p>
            <a:pPr>
              <a:lnSpc>
                <a:spcPct val="150000"/>
              </a:lnSpc>
              <a:buClr>
                <a:schemeClr val="bg1"/>
              </a:buClr>
            </a:pPr>
            <a:r>
              <a:rPr lang="en-US" sz="2400" dirty="0">
                <a:solidFill>
                  <a:schemeClr val="accent6">
                    <a:lumMod val="40000"/>
                    <a:lumOff val="60000"/>
                  </a:schemeClr>
                </a:solidFill>
                <a:latin typeface="Calibri" panose="020F0502020204030204" pitchFamily="34" charset="0"/>
                <a:cs typeface="Calibri" panose="020F0502020204030204" pitchFamily="34" charset="0"/>
              </a:rPr>
              <a:t>https://forms.gle/CG7B44EAnnkKXZZ48</a:t>
            </a:r>
          </a:p>
        </p:txBody>
      </p:sp>
      <p:pic>
        <p:nvPicPr>
          <p:cNvPr id="6" name="Picture 5">
            <a:extLst>
              <a:ext uri="{FF2B5EF4-FFF2-40B4-BE49-F238E27FC236}">
                <a16:creationId xmlns:a16="http://schemas.microsoft.com/office/drawing/2014/main" id="{EE2334E2-0FA7-4D87-B6BB-540419B18888}"/>
              </a:ext>
            </a:extLst>
          </p:cNvPr>
          <p:cNvPicPr>
            <a:picLocks noChangeAspect="1"/>
          </p:cNvPicPr>
          <p:nvPr/>
        </p:nvPicPr>
        <p:blipFill>
          <a:blip r:embed="rId4"/>
          <a:srcRect/>
          <a:stretch/>
        </p:blipFill>
        <p:spPr>
          <a:xfrm>
            <a:off x="3382612" y="1382360"/>
            <a:ext cx="2378774" cy="2378774"/>
          </a:xfrm>
          <a:prstGeom prst="rect">
            <a:avLst/>
          </a:prstGeom>
        </p:spPr>
      </p:pic>
    </p:spTree>
    <p:extLst>
      <p:ext uri="{BB962C8B-B14F-4D97-AF65-F5344CB8AC3E}">
        <p14:creationId xmlns:p14="http://schemas.microsoft.com/office/powerpoint/2010/main" val="162801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8BDB6F43-CE3B-44BB-81CA-645C00251B73}"/>
              </a:ext>
            </a:extLst>
          </p:cNvPr>
          <p:cNvSpPr txBox="1"/>
          <p:nvPr/>
        </p:nvSpPr>
        <p:spPr>
          <a:xfrm>
            <a:off x="1791733" y="22970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Thank You</a:t>
            </a:r>
            <a:endParaRPr lang="en-IN" sz="4000" dirty="0">
              <a:solidFill>
                <a:schemeClr val="bg1"/>
              </a:solidFill>
              <a:latin typeface="Amasis MT Pro Medium" panose="020B0604020202020204" pitchFamily="18" charset="0"/>
            </a:endParaRPr>
          </a:p>
        </p:txBody>
      </p:sp>
      <p:pic>
        <p:nvPicPr>
          <p:cNvPr id="4" name="Google Shape;303;p29">
            <a:extLst>
              <a:ext uri="{FF2B5EF4-FFF2-40B4-BE49-F238E27FC236}">
                <a16:creationId xmlns:a16="http://schemas.microsoft.com/office/drawing/2014/main" id="{DAEF6E69-04F6-4FAD-AE5C-0CEA810CF354}"/>
              </a:ext>
            </a:extLst>
          </p:cNvPr>
          <p:cNvPicPr preferRelativeResize="0"/>
          <p:nvPr/>
        </p:nvPicPr>
        <p:blipFill rotWithShape="1">
          <a:blip r:embed="rId4"/>
          <a:srcRect l="-1875" t="372" r="1875" b="32970"/>
          <a:stretch/>
        </p:blipFill>
        <p:spPr>
          <a:xfrm>
            <a:off x="5814175" y="1637205"/>
            <a:ext cx="2602200" cy="2601900"/>
          </a:xfrm>
          <a:prstGeom prst="ellipse">
            <a:avLst/>
          </a:prstGeom>
          <a:noFill/>
          <a:ln w="9525" cap="flat" cmpd="sng">
            <a:solidFill>
              <a:schemeClr val="dk2"/>
            </a:solidFill>
            <a:prstDash val="solid"/>
            <a:round/>
            <a:headEnd type="none" w="sm" len="sm"/>
            <a:tailEnd type="none" w="sm" len="sm"/>
          </a:ln>
          <a:effectLst>
            <a:glow rad="101600">
              <a:schemeClr val="tx1">
                <a:alpha val="34000"/>
              </a:schemeClr>
            </a:glow>
            <a:outerShdw blurRad="57150" algn="bl" rotWithShape="0">
              <a:schemeClr val="lt1">
                <a:alpha val="50000"/>
              </a:schemeClr>
            </a:outerShdw>
          </a:effectLst>
        </p:spPr>
      </p:pic>
      <p:sp>
        <p:nvSpPr>
          <p:cNvPr id="6" name="TextBox 5">
            <a:extLst>
              <a:ext uri="{FF2B5EF4-FFF2-40B4-BE49-F238E27FC236}">
                <a16:creationId xmlns:a16="http://schemas.microsoft.com/office/drawing/2014/main" id="{1216E58C-9682-4E1B-ACB8-50E17BE3054D}"/>
              </a:ext>
            </a:extLst>
          </p:cNvPr>
          <p:cNvSpPr txBox="1"/>
          <p:nvPr/>
        </p:nvSpPr>
        <p:spPr>
          <a:xfrm>
            <a:off x="1063267" y="1423092"/>
            <a:ext cx="4093029" cy="416011"/>
          </a:xfrm>
          <a:prstGeom prst="rect">
            <a:avLst/>
          </a:prstGeom>
          <a:noFill/>
        </p:spPr>
        <p:txBody>
          <a:bodyPr wrap="square" rtlCol="0">
            <a:spAutoFit/>
          </a:bodyPr>
          <a:lstStyle/>
          <a:p>
            <a:pPr>
              <a:lnSpc>
                <a:spcPct val="150000"/>
              </a:lnSpc>
            </a:pPr>
            <a:r>
              <a:rPr lang="en-IN" sz="1600" dirty="0">
                <a:solidFill>
                  <a:schemeClr val="accent6">
                    <a:lumMod val="40000"/>
                    <a:lumOff val="60000"/>
                  </a:schemeClr>
                </a:solidFill>
              </a:rPr>
              <a:t>Reach me in the below Socials:</a:t>
            </a:r>
          </a:p>
        </p:txBody>
      </p:sp>
      <p:sp>
        <p:nvSpPr>
          <p:cNvPr id="7" name="TextBox 6">
            <a:extLst>
              <a:ext uri="{FF2B5EF4-FFF2-40B4-BE49-F238E27FC236}">
                <a16:creationId xmlns:a16="http://schemas.microsoft.com/office/drawing/2014/main" id="{D57FA58A-42E3-4AAB-ABB0-A5ADA345F4F0}"/>
              </a:ext>
            </a:extLst>
          </p:cNvPr>
          <p:cNvSpPr txBox="1"/>
          <p:nvPr/>
        </p:nvSpPr>
        <p:spPr>
          <a:xfrm>
            <a:off x="2525485" y="1882929"/>
            <a:ext cx="4093029" cy="2691571"/>
          </a:xfrm>
          <a:prstGeom prst="rect">
            <a:avLst/>
          </a:prstGeom>
          <a:noFill/>
        </p:spPr>
        <p:txBody>
          <a:bodyPr wrap="square" rtlCol="0">
            <a:spAutoFit/>
          </a:bodyPr>
          <a:lstStyle/>
          <a:p>
            <a:pPr>
              <a:lnSpc>
                <a:spcPct val="250000"/>
              </a:lnSpc>
            </a:pPr>
            <a:r>
              <a:rPr lang="en-IN" dirty="0">
                <a:solidFill>
                  <a:schemeClr val="bg1"/>
                </a:solidFill>
              </a:rPr>
              <a:t>linkedin.com/in/</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hackster.io/</a:t>
            </a:r>
            <a:r>
              <a:rPr lang="en-IN" dirty="0" err="1">
                <a:solidFill>
                  <a:schemeClr val="bg1"/>
                </a:solidFill>
              </a:rPr>
              <a:t>akshayansinha</a:t>
            </a:r>
            <a:endParaRPr lang="en-IN" dirty="0">
              <a:solidFill>
                <a:schemeClr val="bg1"/>
              </a:solidFill>
            </a:endParaRPr>
          </a:p>
          <a:p>
            <a:pPr>
              <a:lnSpc>
                <a:spcPct val="250000"/>
              </a:lnSpc>
            </a:pPr>
            <a:r>
              <a:rPr lang="en-IN" dirty="0">
                <a:solidFill>
                  <a:schemeClr val="bg1"/>
                </a:solidFill>
              </a:rPr>
              <a:t>instagram.com/</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github.com/hippyaki</a:t>
            </a:r>
          </a:p>
          <a:p>
            <a:pPr>
              <a:lnSpc>
                <a:spcPct val="250000"/>
              </a:lnSpc>
            </a:pPr>
            <a:r>
              <a:rPr lang="en-IN" dirty="0">
                <a:solidFill>
                  <a:schemeClr val="bg1"/>
                </a:solidFill>
              </a:rPr>
              <a:t>akshayan.sinha@gmail.com</a:t>
            </a:r>
          </a:p>
        </p:txBody>
      </p:sp>
      <p:pic>
        <p:nvPicPr>
          <p:cNvPr id="8" name="Picture 7" descr="Icon&#10;&#10;Description automatically generated">
            <a:extLst>
              <a:ext uri="{FF2B5EF4-FFF2-40B4-BE49-F238E27FC236}">
                <a16:creationId xmlns:a16="http://schemas.microsoft.com/office/drawing/2014/main" id="{72503E34-4F3B-4469-B74B-5FB241136D67}"/>
              </a:ext>
            </a:extLst>
          </p:cNvPr>
          <p:cNvPicPr>
            <a:picLocks noChangeAspect="1"/>
          </p:cNvPicPr>
          <p:nvPr/>
        </p:nvPicPr>
        <p:blipFill>
          <a:blip r:embed="rId5"/>
          <a:stretch>
            <a:fillRect/>
          </a:stretch>
        </p:blipFill>
        <p:spPr>
          <a:xfrm>
            <a:off x="1173404" y="2125433"/>
            <a:ext cx="282675" cy="282675"/>
          </a:xfrm>
          <a:prstGeom prst="rect">
            <a:avLst/>
          </a:prstGeom>
        </p:spPr>
      </p:pic>
      <p:pic>
        <p:nvPicPr>
          <p:cNvPr id="10" name="Picture 9" descr="Icon&#10;&#10;Description automatically generated">
            <a:extLst>
              <a:ext uri="{FF2B5EF4-FFF2-40B4-BE49-F238E27FC236}">
                <a16:creationId xmlns:a16="http://schemas.microsoft.com/office/drawing/2014/main" id="{3F665BC0-741A-470B-871F-474206AA5E2C}"/>
              </a:ext>
            </a:extLst>
          </p:cNvPr>
          <p:cNvPicPr>
            <a:picLocks noChangeAspect="1"/>
          </p:cNvPicPr>
          <p:nvPr/>
        </p:nvPicPr>
        <p:blipFill>
          <a:blip r:embed="rId6"/>
          <a:stretch>
            <a:fillRect/>
          </a:stretch>
        </p:blipFill>
        <p:spPr>
          <a:xfrm>
            <a:off x="1167488" y="2636536"/>
            <a:ext cx="338110" cy="338110"/>
          </a:xfrm>
          <a:prstGeom prst="rect">
            <a:avLst/>
          </a:prstGeom>
        </p:spPr>
      </p:pic>
      <p:pic>
        <p:nvPicPr>
          <p:cNvPr id="12" name="Picture 11" descr="Icon&#10;&#10;Description automatically generated">
            <a:extLst>
              <a:ext uri="{FF2B5EF4-FFF2-40B4-BE49-F238E27FC236}">
                <a16:creationId xmlns:a16="http://schemas.microsoft.com/office/drawing/2014/main" id="{83985A8B-33A4-47AC-ACA8-B58C6D6591EC}"/>
              </a:ext>
            </a:extLst>
          </p:cNvPr>
          <p:cNvPicPr>
            <a:picLocks noChangeAspect="1"/>
          </p:cNvPicPr>
          <p:nvPr/>
        </p:nvPicPr>
        <p:blipFill>
          <a:blip r:embed="rId7"/>
          <a:stretch>
            <a:fillRect/>
          </a:stretch>
        </p:blipFill>
        <p:spPr>
          <a:xfrm>
            <a:off x="1195206" y="3203074"/>
            <a:ext cx="282675" cy="282361"/>
          </a:xfrm>
          <a:prstGeom prst="rect">
            <a:avLst/>
          </a:prstGeom>
        </p:spPr>
      </p:pic>
      <p:pic>
        <p:nvPicPr>
          <p:cNvPr id="16" name="Picture 15" descr="Icon&#10;&#10;Description automatically generated">
            <a:extLst>
              <a:ext uri="{FF2B5EF4-FFF2-40B4-BE49-F238E27FC236}">
                <a16:creationId xmlns:a16="http://schemas.microsoft.com/office/drawing/2014/main" id="{C7D6547C-5396-4023-9CC8-2BFB42B56EDB}"/>
              </a:ext>
            </a:extLst>
          </p:cNvPr>
          <p:cNvPicPr>
            <a:picLocks noChangeAspect="1"/>
          </p:cNvPicPr>
          <p:nvPr/>
        </p:nvPicPr>
        <p:blipFill>
          <a:blip r:embed="rId8"/>
          <a:stretch>
            <a:fillRect/>
          </a:stretch>
        </p:blipFill>
        <p:spPr>
          <a:xfrm>
            <a:off x="1153755" y="3700285"/>
            <a:ext cx="365579" cy="365579"/>
          </a:xfrm>
          <a:prstGeom prst="rect">
            <a:avLst/>
          </a:prstGeom>
        </p:spPr>
      </p:pic>
      <p:pic>
        <p:nvPicPr>
          <p:cNvPr id="18" name="Picture 17" descr="Icon&#10;&#10;Description automatically generated">
            <a:extLst>
              <a:ext uri="{FF2B5EF4-FFF2-40B4-BE49-F238E27FC236}">
                <a16:creationId xmlns:a16="http://schemas.microsoft.com/office/drawing/2014/main" id="{DDF99B3E-5CB8-4935-BCBC-0D8E5CBD8244}"/>
              </a:ext>
            </a:extLst>
          </p:cNvPr>
          <p:cNvPicPr>
            <a:picLocks noChangeAspect="1"/>
          </p:cNvPicPr>
          <p:nvPr/>
        </p:nvPicPr>
        <p:blipFill>
          <a:blip r:embed="rId9"/>
          <a:stretch>
            <a:fillRect/>
          </a:stretch>
        </p:blipFill>
        <p:spPr>
          <a:xfrm>
            <a:off x="1167488" y="4239105"/>
            <a:ext cx="365578" cy="365578"/>
          </a:xfrm>
          <a:prstGeom prst="rect">
            <a:avLst/>
          </a:prstGeom>
        </p:spPr>
      </p:pic>
      <p:sp>
        <p:nvSpPr>
          <p:cNvPr id="21" name="TextBox 20">
            <a:extLst>
              <a:ext uri="{FF2B5EF4-FFF2-40B4-BE49-F238E27FC236}">
                <a16:creationId xmlns:a16="http://schemas.microsoft.com/office/drawing/2014/main" id="{99C63540-CDE9-4A2A-B40E-B49F353B7F27}"/>
              </a:ext>
            </a:extLst>
          </p:cNvPr>
          <p:cNvSpPr txBox="1"/>
          <p:nvPr/>
        </p:nvSpPr>
        <p:spPr>
          <a:xfrm>
            <a:off x="1589637" y="1879059"/>
            <a:ext cx="1110918" cy="2691571"/>
          </a:xfrm>
          <a:prstGeom prst="rect">
            <a:avLst/>
          </a:prstGeom>
          <a:noFill/>
        </p:spPr>
        <p:txBody>
          <a:bodyPr wrap="square" rtlCol="0">
            <a:spAutoFit/>
          </a:bodyPr>
          <a:lstStyle/>
          <a:p>
            <a:pPr>
              <a:lnSpc>
                <a:spcPct val="250000"/>
              </a:lnSpc>
            </a:pPr>
            <a:r>
              <a:rPr lang="en-IN" dirty="0">
                <a:solidFill>
                  <a:schemeClr val="bg1"/>
                </a:solidFill>
              </a:rPr>
              <a:t>LinkedIn - </a:t>
            </a:r>
          </a:p>
          <a:p>
            <a:pPr>
              <a:lnSpc>
                <a:spcPct val="250000"/>
              </a:lnSpc>
            </a:pPr>
            <a:r>
              <a:rPr lang="en-IN" dirty="0">
                <a:solidFill>
                  <a:schemeClr val="bg1"/>
                </a:solidFill>
              </a:rPr>
              <a:t>Hackster - </a:t>
            </a:r>
          </a:p>
          <a:p>
            <a:pPr>
              <a:lnSpc>
                <a:spcPct val="250000"/>
              </a:lnSpc>
            </a:pPr>
            <a:r>
              <a:rPr lang="en-IN" dirty="0">
                <a:solidFill>
                  <a:schemeClr val="bg1"/>
                </a:solidFill>
              </a:rPr>
              <a:t>Instagram - </a:t>
            </a:r>
          </a:p>
          <a:p>
            <a:pPr>
              <a:lnSpc>
                <a:spcPct val="250000"/>
              </a:lnSpc>
            </a:pPr>
            <a:r>
              <a:rPr lang="en-IN" dirty="0" err="1">
                <a:solidFill>
                  <a:schemeClr val="bg1"/>
                </a:solidFill>
              </a:rPr>
              <a:t>Github</a:t>
            </a:r>
            <a:r>
              <a:rPr lang="en-IN" dirty="0">
                <a:solidFill>
                  <a:schemeClr val="bg1"/>
                </a:solidFill>
              </a:rPr>
              <a:t> -</a:t>
            </a:r>
          </a:p>
          <a:p>
            <a:pPr>
              <a:lnSpc>
                <a:spcPct val="250000"/>
              </a:lnSpc>
            </a:pPr>
            <a:r>
              <a:rPr lang="en-IN" dirty="0">
                <a:solidFill>
                  <a:schemeClr val="bg1"/>
                </a:solidFill>
              </a:rPr>
              <a:t>Mail -</a:t>
            </a:r>
          </a:p>
        </p:txBody>
      </p:sp>
    </p:spTree>
    <p:extLst>
      <p:ext uri="{BB962C8B-B14F-4D97-AF65-F5344CB8AC3E}">
        <p14:creationId xmlns:p14="http://schemas.microsoft.com/office/powerpoint/2010/main" val="6447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71E9AAA6-F19D-488F-B6FB-B1139FDC3439}"/>
              </a:ext>
            </a:extLst>
          </p:cNvPr>
          <p:cNvSpPr txBox="1"/>
          <p:nvPr/>
        </p:nvSpPr>
        <p:spPr>
          <a:xfrm>
            <a:off x="1125901" y="2162587"/>
            <a:ext cx="6892197"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Meet you on 2nd November.</a:t>
            </a:r>
            <a:endParaRPr lang="en-IN" sz="40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1800701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DAE12DAC-D1A9-4DDA-B610-B62974C3E79E}"/>
              </a:ext>
            </a:extLst>
          </p:cNvPr>
          <p:cNvPicPr>
            <a:picLocks noChangeAspect="1"/>
          </p:cNvPicPr>
          <p:nvPr/>
        </p:nvPicPr>
        <p:blipFill>
          <a:blip r:embed="rId4"/>
          <a:stretch>
            <a:fillRect/>
          </a:stretch>
        </p:blipFill>
        <p:spPr>
          <a:xfrm>
            <a:off x="2159207" y="689867"/>
            <a:ext cx="4825585" cy="3763766"/>
          </a:xfrm>
          <a:prstGeom prst="rect">
            <a:avLst/>
          </a:prstGeom>
          <a:effectLst>
            <a:innerShdw blurRad="63500" dist="50800">
              <a:schemeClr val="bg1">
                <a:lumMod val="95000"/>
              </a:schemeClr>
            </a:innerShdw>
          </a:effectLst>
        </p:spPr>
      </p:pic>
    </p:spTree>
    <p:extLst>
      <p:ext uri="{BB962C8B-B14F-4D97-AF65-F5344CB8AC3E}">
        <p14:creationId xmlns:p14="http://schemas.microsoft.com/office/powerpoint/2010/main" val="350749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graphicFrame>
        <p:nvGraphicFramePr>
          <p:cNvPr id="15" name="Diagram 14">
            <a:extLst>
              <a:ext uri="{FF2B5EF4-FFF2-40B4-BE49-F238E27FC236}">
                <a16:creationId xmlns:a16="http://schemas.microsoft.com/office/drawing/2014/main" id="{9F49C7FB-381E-4871-9CC5-CCC302D6490E}"/>
              </a:ext>
            </a:extLst>
          </p:cNvPr>
          <p:cNvGraphicFramePr/>
          <p:nvPr>
            <p:extLst>
              <p:ext uri="{D42A27DB-BD31-4B8C-83A1-F6EECF244321}">
                <p14:modId xmlns:p14="http://schemas.microsoft.com/office/powerpoint/2010/main" val="3821121530"/>
              </p:ext>
            </p:extLst>
          </p:nvPr>
        </p:nvGraphicFramePr>
        <p:xfrm>
          <a:off x="2009191" y="220514"/>
          <a:ext cx="1023259" cy="2467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 name="Diagram 16">
            <a:extLst>
              <a:ext uri="{FF2B5EF4-FFF2-40B4-BE49-F238E27FC236}">
                <a16:creationId xmlns:a16="http://schemas.microsoft.com/office/drawing/2014/main" id="{75EE01DB-DC52-47F9-824D-F7FF6A67766D}"/>
              </a:ext>
            </a:extLst>
          </p:cNvPr>
          <p:cNvGraphicFramePr/>
          <p:nvPr>
            <p:extLst>
              <p:ext uri="{D42A27DB-BD31-4B8C-83A1-F6EECF244321}">
                <p14:modId xmlns:p14="http://schemas.microsoft.com/office/powerpoint/2010/main" val="1437354176"/>
              </p:ext>
            </p:extLst>
          </p:nvPr>
        </p:nvGraphicFramePr>
        <p:xfrm>
          <a:off x="4093592" y="220682"/>
          <a:ext cx="1023259" cy="19928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Diagram 17">
            <a:extLst>
              <a:ext uri="{FF2B5EF4-FFF2-40B4-BE49-F238E27FC236}">
                <a16:creationId xmlns:a16="http://schemas.microsoft.com/office/drawing/2014/main" id="{859FB6D7-16A7-4349-9338-E83B545270BD}"/>
              </a:ext>
            </a:extLst>
          </p:cNvPr>
          <p:cNvGraphicFramePr/>
          <p:nvPr>
            <p:extLst>
              <p:ext uri="{D42A27DB-BD31-4B8C-83A1-F6EECF244321}">
                <p14:modId xmlns:p14="http://schemas.microsoft.com/office/powerpoint/2010/main" val="4203165028"/>
              </p:ext>
            </p:extLst>
          </p:nvPr>
        </p:nvGraphicFramePr>
        <p:xfrm>
          <a:off x="6076638" y="313783"/>
          <a:ext cx="1378857" cy="169027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9" name="Diagram 18">
            <a:extLst>
              <a:ext uri="{FF2B5EF4-FFF2-40B4-BE49-F238E27FC236}">
                <a16:creationId xmlns:a16="http://schemas.microsoft.com/office/drawing/2014/main" id="{F5CF0F24-1F60-4BBC-80E1-09EE02974601}"/>
              </a:ext>
            </a:extLst>
          </p:cNvPr>
          <p:cNvGraphicFramePr/>
          <p:nvPr>
            <p:extLst>
              <p:ext uri="{D42A27DB-BD31-4B8C-83A1-F6EECF244321}">
                <p14:modId xmlns:p14="http://schemas.microsoft.com/office/powerpoint/2010/main" val="360018747"/>
              </p:ext>
            </p:extLst>
          </p:nvPr>
        </p:nvGraphicFramePr>
        <p:xfrm>
          <a:off x="314379" y="2748061"/>
          <a:ext cx="1572769" cy="246788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0" name="Diagram 19">
            <a:extLst>
              <a:ext uri="{FF2B5EF4-FFF2-40B4-BE49-F238E27FC236}">
                <a16:creationId xmlns:a16="http://schemas.microsoft.com/office/drawing/2014/main" id="{17F74C40-A1D8-4F37-AA97-BC84ADB29C02}"/>
              </a:ext>
            </a:extLst>
          </p:cNvPr>
          <p:cNvGraphicFramePr/>
          <p:nvPr>
            <p:extLst>
              <p:ext uri="{D42A27DB-BD31-4B8C-83A1-F6EECF244321}">
                <p14:modId xmlns:p14="http://schemas.microsoft.com/office/powerpoint/2010/main" val="2245364181"/>
              </p:ext>
            </p:extLst>
          </p:nvPr>
        </p:nvGraphicFramePr>
        <p:xfrm>
          <a:off x="5233275" y="2339838"/>
          <a:ext cx="1143715" cy="246788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1" name="Diagram 20">
            <a:extLst>
              <a:ext uri="{FF2B5EF4-FFF2-40B4-BE49-F238E27FC236}">
                <a16:creationId xmlns:a16="http://schemas.microsoft.com/office/drawing/2014/main" id="{D5F90063-D5A7-4929-873F-3359C31BE62F}"/>
              </a:ext>
            </a:extLst>
          </p:cNvPr>
          <p:cNvGraphicFramePr/>
          <p:nvPr>
            <p:extLst>
              <p:ext uri="{D42A27DB-BD31-4B8C-83A1-F6EECF244321}">
                <p14:modId xmlns:p14="http://schemas.microsoft.com/office/powerpoint/2010/main" val="2113177677"/>
              </p:ext>
            </p:extLst>
          </p:nvPr>
        </p:nvGraphicFramePr>
        <p:xfrm>
          <a:off x="7249093" y="2688394"/>
          <a:ext cx="1324427" cy="195218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9" name="Diagram 8">
            <a:extLst>
              <a:ext uri="{FF2B5EF4-FFF2-40B4-BE49-F238E27FC236}">
                <a16:creationId xmlns:a16="http://schemas.microsoft.com/office/drawing/2014/main" id="{DCA3D2B9-1DFC-4FA8-B4BC-C794CE635A0D}"/>
              </a:ext>
            </a:extLst>
          </p:cNvPr>
          <p:cNvGraphicFramePr/>
          <p:nvPr>
            <p:extLst>
              <p:ext uri="{D42A27DB-BD31-4B8C-83A1-F6EECF244321}">
                <p14:modId xmlns:p14="http://schemas.microsoft.com/office/powerpoint/2010/main" val="1887132019"/>
              </p:ext>
            </p:extLst>
          </p:nvPr>
        </p:nvGraphicFramePr>
        <p:xfrm>
          <a:off x="2912017" y="2646361"/>
          <a:ext cx="1572769" cy="246788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cxnSp>
        <p:nvCxnSpPr>
          <p:cNvPr id="3" name="Straight Arrow Connector 2">
            <a:extLst>
              <a:ext uri="{FF2B5EF4-FFF2-40B4-BE49-F238E27FC236}">
                <a16:creationId xmlns:a16="http://schemas.microsoft.com/office/drawing/2014/main" id="{F30C92D2-52D4-40E3-9D8E-838A775A6831}"/>
              </a:ext>
            </a:extLst>
          </p:cNvPr>
          <p:cNvCxnSpPr>
            <a:cxnSpLocks/>
          </p:cNvCxnSpPr>
          <p:nvPr/>
        </p:nvCxnSpPr>
        <p:spPr>
          <a:xfrm>
            <a:off x="3094998" y="1379095"/>
            <a:ext cx="877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92BFA7-6D16-4298-B3CA-ADE1D810DA94}"/>
              </a:ext>
            </a:extLst>
          </p:cNvPr>
          <p:cNvCxnSpPr>
            <a:cxnSpLocks/>
          </p:cNvCxnSpPr>
          <p:nvPr/>
        </p:nvCxnSpPr>
        <p:spPr>
          <a:xfrm>
            <a:off x="5259927" y="1379095"/>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242DDC-A23B-4C3E-A7C7-D8246E47227E}"/>
              </a:ext>
            </a:extLst>
          </p:cNvPr>
          <p:cNvCxnSpPr>
            <a:cxnSpLocks/>
          </p:cNvCxnSpPr>
          <p:nvPr/>
        </p:nvCxnSpPr>
        <p:spPr>
          <a:xfrm>
            <a:off x="1978882" y="3771092"/>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F9A974-9654-4ED5-BE59-47D8A1A273E4}"/>
              </a:ext>
            </a:extLst>
          </p:cNvPr>
          <p:cNvCxnSpPr>
            <a:cxnSpLocks/>
          </p:cNvCxnSpPr>
          <p:nvPr/>
        </p:nvCxnSpPr>
        <p:spPr>
          <a:xfrm>
            <a:off x="4441371" y="3834981"/>
            <a:ext cx="675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BC4572-5B77-407C-83E1-2FAFED30F7BC}"/>
              </a:ext>
            </a:extLst>
          </p:cNvPr>
          <p:cNvCxnSpPr>
            <a:cxnSpLocks/>
          </p:cNvCxnSpPr>
          <p:nvPr/>
        </p:nvCxnSpPr>
        <p:spPr>
          <a:xfrm>
            <a:off x="6560457" y="3834981"/>
            <a:ext cx="653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5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ECAF16F-B9E6-4D8F-BB14-91E57887EE31}"/>
              </a:ext>
            </a:extLst>
          </p:cNvPr>
          <p:cNvPicPr>
            <a:picLocks noChangeAspect="1"/>
          </p:cNvPicPr>
          <p:nvPr/>
        </p:nvPicPr>
        <p:blipFill>
          <a:blip r:embed="rId4"/>
          <a:stretch>
            <a:fillRect/>
          </a:stretch>
        </p:blipFill>
        <p:spPr>
          <a:xfrm>
            <a:off x="69855" y="1578203"/>
            <a:ext cx="9004289" cy="2871912"/>
          </a:xfrm>
          <a:prstGeom prst="rect">
            <a:avLst/>
          </a:prstGeom>
        </p:spPr>
      </p:pic>
    </p:spTree>
    <p:extLst>
      <p:ext uri="{BB962C8B-B14F-4D97-AF65-F5344CB8AC3E}">
        <p14:creationId xmlns:p14="http://schemas.microsoft.com/office/powerpoint/2010/main" val="110164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A picture containing text, transport, van, car&#10;&#10;Description automatically generated">
            <a:extLst>
              <a:ext uri="{FF2B5EF4-FFF2-40B4-BE49-F238E27FC236}">
                <a16:creationId xmlns:a16="http://schemas.microsoft.com/office/drawing/2014/main" id="{F1BCA833-F7C6-4F1C-A588-317FB453EC02}"/>
              </a:ext>
            </a:extLst>
          </p:cNvPr>
          <p:cNvPicPr>
            <a:picLocks noChangeAspect="1"/>
          </p:cNvPicPr>
          <p:nvPr/>
        </p:nvPicPr>
        <p:blipFill>
          <a:blip r:embed="rId4"/>
          <a:stretch>
            <a:fillRect/>
          </a:stretch>
        </p:blipFill>
        <p:spPr>
          <a:xfrm>
            <a:off x="1387708" y="2458860"/>
            <a:ext cx="2382820" cy="1191410"/>
          </a:xfrm>
          <a:prstGeom prst="rect">
            <a:avLst/>
          </a:prstGeom>
        </p:spPr>
      </p:pic>
      <p:pic>
        <p:nvPicPr>
          <p:cNvPr id="9" name="Picture 8" descr="A picture containing text, yellow, kitchen appliance&#10;&#10;Description automatically generated">
            <a:extLst>
              <a:ext uri="{FF2B5EF4-FFF2-40B4-BE49-F238E27FC236}">
                <a16:creationId xmlns:a16="http://schemas.microsoft.com/office/drawing/2014/main" id="{0462675E-D023-4308-B684-E486B8F23727}"/>
              </a:ext>
            </a:extLst>
          </p:cNvPr>
          <p:cNvPicPr>
            <a:picLocks noChangeAspect="1"/>
          </p:cNvPicPr>
          <p:nvPr/>
        </p:nvPicPr>
        <p:blipFill>
          <a:blip r:embed="rId5"/>
          <a:stretch>
            <a:fillRect/>
          </a:stretch>
        </p:blipFill>
        <p:spPr>
          <a:xfrm>
            <a:off x="5717922" y="1318251"/>
            <a:ext cx="2382819" cy="2382819"/>
          </a:xfrm>
          <a:prstGeom prst="rect">
            <a:avLst/>
          </a:prstGeom>
        </p:spPr>
      </p:pic>
    </p:spTree>
    <p:extLst>
      <p:ext uri="{BB962C8B-B14F-4D97-AF65-F5344CB8AC3E}">
        <p14:creationId xmlns:p14="http://schemas.microsoft.com/office/powerpoint/2010/main" val="35124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A screenshot of a video game&#10;&#10;Description automatically generated with medium confidence">
            <a:extLst>
              <a:ext uri="{FF2B5EF4-FFF2-40B4-BE49-F238E27FC236}">
                <a16:creationId xmlns:a16="http://schemas.microsoft.com/office/drawing/2014/main" id="{6C2E8AF1-7540-4247-87C8-EB3EA96E7E85}"/>
              </a:ext>
            </a:extLst>
          </p:cNvPr>
          <p:cNvPicPr>
            <a:picLocks noChangeAspect="1"/>
          </p:cNvPicPr>
          <p:nvPr/>
        </p:nvPicPr>
        <p:blipFill rotWithShape="1">
          <a:blip r:embed="rId4"/>
          <a:srcRect t="900" r="933"/>
          <a:stretch/>
        </p:blipFill>
        <p:spPr>
          <a:xfrm>
            <a:off x="2301164" y="884662"/>
            <a:ext cx="4538251" cy="3404839"/>
          </a:xfrm>
          <a:prstGeom prst="rect">
            <a:avLst/>
          </a:prstGeom>
        </p:spPr>
      </p:pic>
    </p:spTree>
    <p:extLst>
      <p:ext uri="{BB962C8B-B14F-4D97-AF65-F5344CB8AC3E}">
        <p14:creationId xmlns:p14="http://schemas.microsoft.com/office/powerpoint/2010/main" val="26525692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Robo Fest Template </Template>
  <TotalTime>2212</TotalTime>
  <Words>1824</Words>
  <Application>Microsoft Office PowerPoint</Application>
  <PresentationFormat>On-screen Show (16:9)</PresentationFormat>
  <Paragraphs>212</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Adobe Gothic Std B</vt:lpstr>
      <vt:lpstr>Abadi</vt:lpstr>
      <vt:lpstr>Amasis MT Pro Medium</vt:lpstr>
      <vt:lpstr>Arial</vt:lpstr>
      <vt:lpstr>Calibri</vt:lpstr>
      <vt:lpstr>Poppins Thin</vt:lpstr>
      <vt:lpstr>Simple Light</vt:lpstr>
      <vt:lpstr>Internet Of Things  Hands on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Hands on Workshop</dc:title>
  <cp:lastModifiedBy>Akshayan Sinha</cp:lastModifiedBy>
  <cp:revision>50</cp:revision>
  <dcterms:modified xsi:type="dcterms:W3CDTF">2021-10-30T18:22:31Z</dcterms:modified>
</cp:coreProperties>
</file>